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3004800" cy="9753600"/>
  <p:notesSz cx="6858000" cy="9144000"/>
  <p:defaultTextStyle>
    <a:lvl1pPr algn="ctr" defTabSz="584200">
      <a:defRPr sz="2400">
        <a:solidFill>
          <a:srgbClr val="414141"/>
        </a:solidFill>
        <a:latin typeface="Palatino"/>
        <a:ea typeface="Palatino"/>
        <a:cs typeface="Palatino"/>
        <a:sym typeface="Palatino"/>
      </a:defRPr>
    </a:lvl1pPr>
    <a:lvl2pPr indent="228600" algn="ctr" defTabSz="584200">
      <a:defRPr sz="2400">
        <a:solidFill>
          <a:srgbClr val="414141"/>
        </a:solidFill>
        <a:latin typeface="Palatino"/>
        <a:ea typeface="Palatino"/>
        <a:cs typeface="Palatino"/>
        <a:sym typeface="Palatino"/>
      </a:defRPr>
    </a:lvl2pPr>
    <a:lvl3pPr indent="457200" algn="ctr" defTabSz="584200">
      <a:defRPr sz="2400">
        <a:solidFill>
          <a:srgbClr val="414141"/>
        </a:solidFill>
        <a:latin typeface="Palatino"/>
        <a:ea typeface="Palatino"/>
        <a:cs typeface="Palatino"/>
        <a:sym typeface="Palatino"/>
      </a:defRPr>
    </a:lvl3pPr>
    <a:lvl4pPr indent="685800" algn="ctr" defTabSz="584200">
      <a:defRPr sz="2400">
        <a:solidFill>
          <a:srgbClr val="414141"/>
        </a:solidFill>
        <a:latin typeface="Palatino"/>
        <a:ea typeface="Palatino"/>
        <a:cs typeface="Palatino"/>
        <a:sym typeface="Palatino"/>
      </a:defRPr>
    </a:lvl4pPr>
    <a:lvl5pPr indent="914400" algn="ctr" defTabSz="584200">
      <a:defRPr sz="2400">
        <a:solidFill>
          <a:srgbClr val="414141"/>
        </a:solidFill>
        <a:latin typeface="Palatino"/>
        <a:ea typeface="Palatino"/>
        <a:cs typeface="Palatino"/>
        <a:sym typeface="Palatino"/>
      </a:defRPr>
    </a:lvl5pPr>
    <a:lvl6pPr indent="1143000" algn="ctr" defTabSz="584200">
      <a:defRPr sz="2400">
        <a:solidFill>
          <a:srgbClr val="414141"/>
        </a:solidFill>
        <a:latin typeface="Palatino"/>
        <a:ea typeface="Palatino"/>
        <a:cs typeface="Palatino"/>
        <a:sym typeface="Palatino"/>
      </a:defRPr>
    </a:lvl6pPr>
    <a:lvl7pPr indent="1371600" algn="ctr" defTabSz="584200">
      <a:defRPr sz="2400">
        <a:solidFill>
          <a:srgbClr val="414141"/>
        </a:solidFill>
        <a:latin typeface="Palatino"/>
        <a:ea typeface="Palatino"/>
        <a:cs typeface="Palatino"/>
        <a:sym typeface="Palatino"/>
      </a:defRPr>
    </a:lvl7pPr>
    <a:lvl8pPr indent="1600200" algn="ctr" defTabSz="584200">
      <a:defRPr sz="2400">
        <a:solidFill>
          <a:srgbClr val="414141"/>
        </a:solidFill>
        <a:latin typeface="Palatino"/>
        <a:ea typeface="Palatino"/>
        <a:cs typeface="Palatino"/>
        <a:sym typeface="Palatino"/>
      </a:defRPr>
    </a:lvl8pPr>
    <a:lvl9pPr indent="1828800" algn="ctr" defTabSz="584200">
      <a:defRPr sz="2400">
        <a:solidFill>
          <a:srgbClr val="414141"/>
        </a:solidFill>
        <a:latin typeface="Palatino"/>
        <a:ea typeface="Palatino"/>
        <a:cs typeface="Palatino"/>
        <a:sym typeface="Palatin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B0564E"/>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6C7C4E"/>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rgbClr val="A8C3DF"/>
              </a:solidFill>
              <a:prstDash val="solid"/>
              <a:miter lim="400000"/>
            </a:ln>
          </a:left>
          <a:right>
            <a:ln w="12700" cap="flat">
              <a:solidFill>
                <a:srgbClr val="A8C3DF"/>
              </a:solidFill>
              <a:prstDash val="solid"/>
              <a:miter lim="400000"/>
            </a:ln>
          </a:right>
          <a:top>
            <a:ln w="12700" cap="flat">
              <a:solidFill>
                <a:srgbClr val="A8C3DF"/>
              </a:solidFill>
              <a:prstDash val="solid"/>
              <a:miter lim="400000"/>
            </a:ln>
          </a:top>
          <a:bottom>
            <a:ln w="12700" cap="flat">
              <a:solidFill>
                <a:srgbClr val="A8C3DF"/>
              </a:solidFill>
              <a:prstDash val="solid"/>
              <a:miter lim="400000"/>
            </a:ln>
          </a:bottom>
          <a:insideH>
            <a:ln w="12700" cap="flat">
              <a:solidFill>
                <a:srgbClr val="A8C3DF"/>
              </a:solidFill>
              <a:prstDash val="solid"/>
              <a:miter lim="400000"/>
            </a:ln>
          </a:insideH>
          <a:insideV>
            <a:ln w="12700" cap="flat">
              <a:solidFill>
                <a:srgbClr val="A8C3DF"/>
              </a:solidFill>
              <a:prstDash val="solid"/>
              <a:miter lim="400000"/>
            </a:ln>
          </a:insideV>
        </a:tcBdr>
        <a:fill>
          <a:noFill/>
        </a:fill>
      </a:tcStyle>
    </a:wholeTbl>
    <a:band2H>
      <a:tcTxStyle/>
      <a:tcStyle>
        <a:tcBdr/>
        <a:fill>
          <a:solidFill>
            <a:srgbClr val="A8C3DF">
              <a:alpha val="3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8C3DF"/>
              </a:solidFill>
              <a:prstDash val="solid"/>
              <a:miter lim="400000"/>
            </a:ln>
          </a:insideH>
          <a:insideV>
            <a:ln w="12700" cap="flat">
              <a:noFill/>
              <a:miter lim="400000"/>
            </a:ln>
          </a:insideV>
        </a:tcBdr>
        <a:fill>
          <a:solidFill>
            <a:srgbClr val="314975"/>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8C3DF"/>
              </a:solidFill>
              <a:prstDash val="solid"/>
              <a:miter lim="400000"/>
            </a:ln>
          </a:insideH>
          <a:insideV>
            <a:ln w="12700" cap="flat">
              <a:noFill/>
              <a:miter lim="400000"/>
            </a:ln>
          </a:insideV>
        </a:tcBdr>
        <a:fill>
          <a:solidFill>
            <a:srgbClr val="496392"/>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4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612498853"/>
      </p:ext>
    </p:extLst>
  </p:cSld>
  <p:clrMap bg1="lt1" tx1="dk1" bg2="lt2" tx2="dk2" accent1="accent1" accent2="accent2" accent3="accent3" accent4="accent4" accent5="accent5" accent6="accent6" hlink="hlink" folHlink="folHlink"/>
  <p:notesStyle>
    <a:lvl1pPr defTabSz="457200">
      <a:lnSpc>
        <a:spcPct val="125000"/>
      </a:lnSpc>
      <a:defRPr sz="2400">
        <a:latin typeface="Avenir Book"/>
        <a:ea typeface="Avenir Book"/>
        <a:cs typeface="Avenir Book"/>
        <a:sym typeface="Avenir Book"/>
      </a:defRPr>
    </a:lvl1pPr>
    <a:lvl2pPr indent="228600" defTabSz="457200">
      <a:lnSpc>
        <a:spcPct val="125000"/>
      </a:lnSpc>
      <a:defRPr sz="2400">
        <a:latin typeface="Avenir Book"/>
        <a:ea typeface="Avenir Book"/>
        <a:cs typeface="Avenir Book"/>
        <a:sym typeface="Avenir Book"/>
      </a:defRPr>
    </a:lvl2pPr>
    <a:lvl3pPr indent="457200" defTabSz="457200">
      <a:lnSpc>
        <a:spcPct val="125000"/>
      </a:lnSpc>
      <a:defRPr sz="2400">
        <a:latin typeface="Avenir Book"/>
        <a:ea typeface="Avenir Book"/>
        <a:cs typeface="Avenir Book"/>
        <a:sym typeface="Avenir Book"/>
      </a:defRPr>
    </a:lvl3pPr>
    <a:lvl4pPr indent="685800" defTabSz="457200">
      <a:lnSpc>
        <a:spcPct val="125000"/>
      </a:lnSpc>
      <a:defRPr sz="2400">
        <a:latin typeface="Avenir Book"/>
        <a:ea typeface="Avenir Book"/>
        <a:cs typeface="Avenir Book"/>
        <a:sym typeface="Avenir Book"/>
      </a:defRPr>
    </a:lvl4pPr>
    <a:lvl5pPr indent="914400" defTabSz="457200">
      <a:lnSpc>
        <a:spcPct val="125000"/>
      </a:lnSpc>
      <a:defRPr sz="2400">
        <a:latin typeface="Avenir Book"/>
        <a:ea typeface="Avenir Book"/>
        <a:cs typeface="Avenir Book"/>
        <a:sym typeface="Avenir Book"/>
      </a:defRPr>
    </a:lvl5pPr>
    <a:lvl6pPr indent="1143000" defTabSz="457200">
      <a:lnSpc>
        <a:spcPct val="125000"/>
      </a:lnSpc>
      <a:defRPr sz="2400">
        <a:latin typeface="Avenir Book"/>
        <a:ea typeface="Avenir Book"/>
        <a:cs typeface="Avenir Book"/>
        <a:sym typeface="Avenir Book"/>
      </a:defRPr>
    </a:lvl6pPr>
    <a:lvl7pPr indent="1371600" defTabSz="457200">
      <a:lnSpc>
        <a:spcPct val="125000"/>
      </a:lnSpc>
      <a:defRPr sz="2400">
        <a:latin typeface="Avenir Book"/>
        <a:ea typeface="Avenir Book"/>
        <a:cs typeface="Avenir Book"/>
        <a:sym typeface="Avenir Book"/>
      </a:defRPr>
    </a:lvl7pPr>
    <a:lvl8pPr indent="1600200" defTabSz="457200">
      <a:lnSpc>
        <a:spcPct val="125000"/>
      </a:lnSpc>
      <a:defRPr sz="2400">
        <a:latin typeface="Avenir Book"/>
        <a:ea typeface="Avenir Book"/>
        <a:cs typeface="Avenir Book"/>
        <a:sym typeface="Avenir Book"/>
      </a:defRPr>
    </a:lvl8pPr>
    <a:lvl9pPr indent="1828800" defTabSz="457200">
      <a:lnSpc>
        <a:spcPct val="125000"/>
      </a:lnSpc>
      <a:defRPr sz="2400">
        <a:latin typeface="Avenir Book"/>
        <a:ea typeface="Avenir Book"/>
        <a:cs typeface="Avenir Book"/>
        <a:sym typeface="Avenir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prstGeom prst="rect">
            <a:avLst/>
          </a:prstGeom>
        </p:spPr>
        <p:txBody>
          <a:bodyPr/>
          <a:lstStyle/>
          <a:p>
            <a:pPr lvl="0"/>
            <a:endParaRPr/>
          </a:p>
        </p:txBody>
      </p:sp>
      <p:sp>
        <p:nvSpPr>
          <p:cNvPr id="51" name="Shape 51"/>
          <p:cNvSpPr>
            <a:spLocks noGrp="1"/>
          </p:cNvSpPr>
          <p:nvPr>
            <p:ph type="body" sz="quarter" idx="1"/>
          </p:nvPr>
        </p:nvSpPr>
        <p:spPr>
          <a:prstGeom prst="rect">
            <a:avLst/>
          </a:prstGeom>
        </p:spPr>
        <p:txBody>
          <a:bodyPr/>
          <a:lstStyle/>
          <a:p>
            <a:pPr lvl="0">
              <a:defRPr sz="1800"/>
            </a:pPr>
            <a:r>
              <a:rPr sz="2400"/>
              <a:t>The story of the Internet, and of computing in general, is this: Computing resources grow exponentially, and we then spend those resources on increasing layers of abstraction.</a:t>
            </a:r>
          </a:p>
          <a:p>
            <a:pPr lvl="0">
              <a:defRPr sz="1800"/>
            </a:pPr>
            <a:endParaRPr sz="2400"/>
          </a:p>
          <a:p>
            <a:pPr lvl="0">
              <a:defRPr sz="1800"/>
            </a:pPr>
            <a:r>
              <a:rPr sz="2400"/>
              <a:t>HTTP is in many ways the culmination of that trend. If you think about the ATIN model, HTTP clearly lives at the Application layer… [CLICK] but there’s now as much development work going on </a:t>
            </a:r>
            <a:r>
              <a:rPr sz="2400" i="1"/>
              <a:t>above </a:t>
            </a:r>
            <a:r>
              <a:rPr sz="2400"/>
              <a:t>that layer, within HTTP, as in the rest of the stack below it. [CLICK TWICE] So really, web services now represent an entirely new layer on top of that stack.</a:t>
            </a:r>
          </a:p>
          <a:p>
            <a:pPr lvl="0">
              <a:defRPr sz="1800"/>
            </a:pPr>
            <a:endParaRPr sz="2400"/>
          </a:p>
          <a:p>
            <a:pPr lvl="0">
              <a:defRPr sz="1800"/>
            </a:pPr>
            <a:r>
              <a:rPr sz="2400"/>
              <a:t>So let’s look at how we got here.</a:t>
            </a:r>
          </a:p>
        </p:txBody>
      </p:sp>
    </p:spTree>
    <p:extLst>
      <p:ext uri="{BB962C8B-B14F-4D97-AF65-F5344CB8AC3E}">
        <p14:creationId xmlns:p14="http://schemas.microsoft.com/office/powerpoint/2010/main" val="70841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pPr lvl="0"/>
            <a:endParaRPr/>
          </a:p>
        </p:txBody>
      </p:sp>
      <p:sp>
        <p:nvSpPr>
          <p:cNvPr id="135" name="Shape 135"/>
          <p:cNvSpPr>
            <a:spLocks noGrp="1"/>
          </p:cNvSpPr>
          <p:nvPr>
            <p:ph type="body" sz="quarter" idx="1"/>
          </p:nvPr>
        </p:nvSpPr>
        <p:spPr>
          <a:prstGeom prst="rect">
            <a:avLst/>
          </a:prstGeom>
        </p:spPr>
        <p:txBody>
          <a:bodyPr/>
          <a:lstStyle/>
          <a:p>
            <a:pPr lvl="0">
              <a:defRPr sz="1800"/>
            </a:pPr>
            <a:r>
              <a:rPr sz="2400"/>
              <a:t>So what can we use instead of GET? Well, we have a few options…</a:t>
            </a:r>
          </a:p>
          <a:p>
            <a:pPr lvl="0">
              <a:defRPr sz="1800"/>
            </a:pPr>
            <a:endParaRPr sz="2400"/>
          </a:p>
          <a:p>
            <a:pPr lvl="0">
              <a:defRPr sz="1800"/>
            </a:pPr>
            <a:r>
              <a:rPr sz="2400"/>
              <a:t>[CLICK] get</a:t>
            </a:r>
          </a:p>
          <a:p>
            <a:pPr lvl="0">
              <a:defRPr sz="1800"/>
            </a:pPr>
            <a:r>
              <a:rPr sz="2400"/>
              <a:t>[CLICK] head</a:t>
            </a:r>
          </a:p>
          <a:p>
            <a:pPr lvl="0">
              <a:defRPr sz="1800"/>
            </a:pPr>
            <a:r>
              <a:rPr sz="2400"/>
              <a:t>[CLICK] post</a:t>
            </a:r>
          </a:p>
          <a:p>
            <a:pPr lvl="0">
              <a:defRPr sz="1800"/>
            </a:pPr>
            <a:r>
              <a:rPr sz="2400"/>
              <a:t>[CLICK] put and delete are sometimes used when writing web services… will talk about that later</a:t>
            </a:r>
          </a:p>
          <a:p>
            <a:pPr lvl="0">
              <a:defRPr sz="1800"/>
            </a:pPr>
            <a:r>
              <a:rPr sz="2400"/>
              <a:t>[CLICK] and a bunch of stuff that seemed like good ideas at the time but that no one ever uses anymore, and that the Internet in general now blocks because of security concerns</a:t>
            </a:r>
          </a:p>
          <a:p>
            <a:pPr lvl="0">
              <a:defRPr sz="1800"/>
            </a:pPr>
            <a:r>
              <a:rPr sz="2400"/>
              <a:t/>
            </a:r>
            <a:br>
              <a:rPr sz="2400"/>
            </a:br>
            <a:r>
              <a:rPr sz="2400"/>
              <a:t>The only two you’re guaranteed to have available are GET and POST. Some libraries don’t support anything else, which means that anyone creating a web service has to make sure it works with nothing but GET and POST, which means that there’s no downside to a library not supporting anything else…</a:t>
            </a:r>
          </a:p>
        </p:txBody>
      </p:sp>
    </p:spTree>
    <p:extLst>
      <p:ext uri="{BB962C8B-B14F-4D97-AF65-F5344CB8AC3E}">
        <p14:creationId xmlns:p14="http://schemas.microsoft.com/office/powerpoint/2010/main" val="3367559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pPr lvl="0"/>
            <a:endParaRPr/>
          </a:p>
        </p:txBody>
      </p:sp>
      <p:sp>
        <p:nvSpPr>
          <p:cNvPr id="143" name="Shape 143"/>
          <p:cNvSpPr>
            <a:spLocks noGrp="1"/>
          </p:cNvSpPr>
          <p:nvPr>
            <p:ph type="body" sz="quarter" idx="1"/>
          </p:nvPr>
        </p:nvSpPr>
        <p:spPr>
          <a:prstGeom prst="rect">
            <a:avLst/>
          </a:prstGeom>
        </p:spPr>
        <p:txBody>
          <a:bodyPr/>
          <a:lstStyle/>
          <a:p>
            <a:pPr lvl="0">
              <a:defRPr sz="1800"/>
            </a:pPr>
            <a:r>
              <a:rPr sz="2400"/>
              <a:t>So here we have the first part of sending a POST… the gray block at the end is where I’m just about to hit enter.</a:t>
            </a:r>
          </a:p>
          <a:p>
            <a:pPr lvl="0">
              <a:defRPr sz="1800"/>
            </a:pPr>
            <a:endParaRPr sz="2400"/>
          </a:p>
          <a:p>
            <a:pPr lvl="0">
              <a:defRPr sz="1800"/>
            </a:pPr>
            <a:r>
              <a:rPr sz="2400"/>
              <a:t>[CLICK] first we see that it’s a POST, not a GET. POST just means that there will be a message body.</a:t>
            </a:r>
          </a:p>
          <a:p>
            <a:pPr lvl="0">
              <a:defRPr sz="1800"/>
            </a:pPr>
            <a:endParaRPr sz="2400"/>
          </a:p>
          <a:p>
            <a:pPr lvl="0">
              <a:defRPr sz="1800"/>
            </a:pPr>
            <a:r>
              <a:rPr sz="2400"/>
              <a:t>[CLICK] But we have to tell the server how to interpret the message body. Most of the time, we’re posting a form, which means we use application/x-www-form-urlencoded. If we were submitting a file—like when you upload a file to Moodle?—we might have a different content-type.</a:t>
            </a:r>
          </a:p>
          <a:p>
            <a:pPr lvl="0">
              <a:defRPr sz="1800"/>
            </a:pPr>
            <a:endParaRPr sz="2400"/>
          </a:p>
          <a:p>
            <a:pPr lvl="0">
              <a:defRPr sz="1800"/>
            </a:pPr>
            <a:r>
              <a:rPr sz="2400"/>
              <a:t>[CLICK] And we need to tell it how long our body is. We can’t just say “keep receiving until you get a carriage return”, because maybe our message body HAS carriage returns in it. The protocol does expect there to be one final carriage return after the message body, but any CRLFs before the specified number of bytes have been read are treated as part of the message.</a:t>
            </a:r>
          </a:p>
          <a:p>
            <a:pPr lvl="0">
              <a:defRPr sz="1800"/>
            </a:pPr>
            <a:endParaRPr sz="2400"/>
          </a:p>
          <a:p>
            <a:pPr lvl="0">
              <a:defRPr sz="1800"/>
            </a:pPr>
            <a:r>
              <a:rPr sz="2400"/>
              <a:t>[CLICK] Finally there’s a blank line to indicate the end of headers—</a:t>
            </a:r>
            <a:r>
              <a:rPr sz="2400" i="1"/>
              <a:t>headers</a:t>
            </a:r>
            <a:r>
              <a:rPr sz="2400"/>
              <a:t> can’t have carriage returns in them—and our message body. Note that our message body is 7 characters, just like we promised. If we’d gotten the number wrong and it was too big, then the server wouldn’t start processing the request until we’d submitted the right number of bytes. And if we got the number wrong too small, then when we finally hit enter the server reads the specified number of bytes, fails to find a final CRLF and returns an error.</a:t>
            </a:r>
          </a:p>
        </p:txBody>
      </p:sp>
    </p:spTree>
    <p:extLst>
      <p:ext uri="{BB962C8B-B14F-4D97-AF65-F5344CB8AC3E}">
        <p14:creationId xmlns:p14="http://schemas.microsoft.com/office/powerpoint/2010/main" val="3325328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pPr lvl="0"/>
            <a:endParaRPr/>
          </a:p>
        </p:txBody>
      </p:sp>
      <p:sp>
        <p:nvSpPr>
          <p:cNvPr id="149" name="Shape 149"/>
          <p:cNvSpPr>
            <a:spLocks noGrp="1"/>
          </p:cNvSpPr>
          <p:nvPr>
            <p:ph type="body" sz="quarter" idx="1"/>
          </p:nvPr>
        </p:nvSpPr>
        <p:spPr>
          <a:prstGeom prst="rect">
            <a:avLst/>
          </a:prstGeom>
        </p:spPr>
        <p:txBody>
          <a:bodyPr/>
          <a:lstStyle/>
          <a:p>
            <a:pPr lvl="0">
              <a:defRPr sz="1800"/>
            </a:pPr>
            <a:r>
              <a:rPr sz="2400"/>
              <a:t>And here’s our response. There’s a couple of interesting things going on here…</a:t>
            </a:r>
          </a:p>
          <a:p>
            <a:pPr lvl="0">
              <a:defRPr sz="1800"/>
            </a:pPr>
            <a:endParaRPr sz="2400"/>
          </a:p>
          <a:p>
            <a:pPr lvl="0">
              <a:defRPr sz="1800"/>
            </a:pPr>
            <a:r>
              <a:rPr sz="2400"/>
              <a:t>[CLICK] First you see that gray block at the bottom… that means that the server hasn’t closed the connection yet. That’s because the server has chosen to return us a keep-alive connection. Originally HTTP connections were one-offs: You connect, request a document, get your document, disconnect. However, that’s slow, because each request requires the triple-handshake, and almost all web requests these days are one of many—you fetch the web page, then you fetch its CSS stylesheets, its Javascript libraries, images, etc. Keep-alive means “don’t close this socket when a request is satisfied”. It’s configured by the server and/or by the web developer, but you can request it on the incoming request; this particular server defaults to keep-alive when responding to POSTs.</a:t>
            </a:r>
          </a:p>
          <a:p>
            <a:pPr lvl="0">
              <a:defRPr sz="1800"/>
            </a:pPr>
            <a:endParaRPr sz="2400"/>
          </a:p>
          <a:p>
            <a:pPr lvl="0">
              <a:defRPr sz="1800"/>
            </a:pPr>
            <a:r>
              <a:rPr sz="2400"/>
              <a:t>[CLICK] The previous request was fetching a plain file from my web server here. The web server would load the file into memory and then send it back to us. Since it had the file in memory, the server knows exactly how big it is and was able to set a Content-Length header.</a:t>
            </a:r>
          </a:p>
          <a:p>
            <a:pPr lvl="0">
              <a:defRPr sz="1800"/>
            </a:pPr>
            <a:endParaRPr sz="2400"/>
          </a:p>
          <a:p>
            <a:pPr lvl="0">
              <a:defRPr sz="1800"/>
            </a:pPr>
            <a:r>
              <a:rPr sz="2400"/>
              <a:t>Here, though, we’re running a CGI script. CGI scripts are basically programs that get passed the contents of a web request, and then whatever they print to stdout gets sent back as the web response. This was the first web programming model, and it’s still a simple and handy way to set up an interactive page.</a:t>
            </a:r>
          </a:p>
          <a:p>
            <a:pPr lvl="0">
              <a:defRPr sz="1800"/>
            </a:pPr>
            <a:endParaRPr sz="2400"/>
          </a:p>
          <a:p>
            <a:pPr lvl="0">
              <a:defRPr sz="1800"/>
            </a:pPr>
            <a:r>
              <a:rPr sz="2400"/>
              <a:t>But since it’s a program generating the response, the server doesn’t know how long it’s going to be. And the server doesn’t want to wait, buffer up the whole response in memory before sending anything back—for all it knows the response is a huge file, and the server doesn’t </a:t>
            </a:r>
            <a:r>
              <a:rPr sz="2400" i="1"/>
              <a:t>have </a:t>
            </a:r>
            <a:r>
              <a:rPr sz="2400"/>
              <a:t>enough memory. So to handle this, they invented Transfer-Encoding: chunked. This lets the server start sending a response in pieces.</a:t>
            </a:r>
          </a:p>
          <a:p>
            <a:pPr lvl="0">
              <a:defRPr sz="1800"/>
            </a:pPr>
            <a:endParaRPr sz="2400"/>
          </a:p>
          <a:p>
            <a:pPr lvl="0">
              <a:defRPr sz="1800"/>
            </a:pPr>
            <a:r>
              <a:rPr sz="2400"/>
              <a:t>Each chunk consists of a hex number showing how many bytes are in the chunk; a CRLF; the chunk itself; a CRLF; then the next chunk.</a:t>
            </a:r>
          </a:p>
        </p:txBody>
      </p:sp>
    </p:spTree>
    <p:extLst>
      <p:ext uri="{BB962C8B-B14F-4D97-AF65-F5344CB8AC3E}">
        <p14:creationId xmlns:p14="http://schemas.microsoft.com/office/powerpoint/2010/main" val="3206948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pPr lvl="0"/>
            <a:endParaRPr/>
          </a:p>
        </p:txBody>
      </p:sp>
      <p:sp>
        <p:nvSpPr>
          <p:cNvPr id="157" name="Shape 157"/>
          <p:cNvSpPr>
            <a:spLocks noGrp="1"/>
          </p:cNvSpPr>
          <p:nvPr>
            <p:ph type="body" sz="quarter" idx="1"/>
          </p:nvPr>
        </p:nvSpPr>
        <p:spPr>
          <a:prstGeom prst="rect">
            <a:avLst/>
          </a:prstGeom>
        </p:spPr>
        <p:txBody>
          <a:bodyPr/>
          <a:lstStyle/>
          <a:p>
            <a:pPr lvl="0">
              <a:defRPr sz="1800"/>
            </a:pPr>
            <a:r>
              <a:rPr sz="2400"/>
              <a:t>Many, many headers… not going to discuss them all, just the ones most useful to you. Whenever you’re consuming a web service, you’ll need to review its documentation to see how they make use of headers, because while there is standard behavior of these in terms of HTTP server behavior, dynamic web applications vary.</a:t>
            </a:r>
          </a:p>
          <a:p>
            <a:pPr lvl="0">
              <a:defRPr sz="1800"/>
            </a:pPr>
            <a:endParaRPr sz="2400"/>
          </a:p>
          <a:p>
            <a:pPr lvl="0">
              <a:defRPr sz="1800"/>
            </a:pPr>
            <a:r>
              <a:rPr sz="2400"/>
              <a:t>Note that some HTTP client libraries (specifically those that operate inside browsers) often don’t let you specify headers, so usually while headers are the preferred method to do something there’ll be a way to do it with form fields or query string parameters as well.</a:t>
            </a:r>
          </a:p>
        </p:txBody>
      </p:sp>
    </p:spTree>
    <p:extLst>
      <p:ext uri="{BB962C8B-B14F-4D97-AF65-F5344CB8AC3E}">
        <p14:creationId xmlns:p14="http://schemas.microsoft.com/office/powerpoint/2010/main" val="5079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pPr lvl="0"/>
            <a:endParaRPr/>
          </a:p>
        </p:txBody>
      </p:sp>
      <p:sp>
        <p:nvSpPr>
          <p:cNvPr id="165" name="Shape 165"/>
          <p:cNvSpPr>
            <a:spLocks noGrp="1"/>
          </p:cNvSpPr>
          <p:nvPr>
            <p:ph type="body" sz="quarter" idx="1"/>
          </p:nvPr>
        </p:nvSpPr>
        <p:spPr>
          <a:prstGeom prst="rect">
            <a:avLst/>
          </a:prstGeom>
        </p:spPr>
        <p:txBody>
          <a:bodyPr/>
          <a:lstStyle/>
          <a:p>
            <a:pPr lvl="0">
              <a:defRPr sz="1800"/>
            </a:pPr>
            <a:r>
              <a:rPr sz="2400"/>
              <a:t>So, after all that, don’t use cookies. Lots of users turn them off; European websites that use cookies have to present a privacy policy; and you shouldn’t be creating stateful web services anyway.</a:t>
            </a:r>
          </a:p>
        </p:txBody>
      </p:sp>
    </p:spTree>
    <p:extLst>
      <p:ext uri="{BB962C8B-B14F-4D97-AF65-F5344CB8AC3E}">
        <p14:creationId xmlns:p14="http://schemas.microsoft.com/office/powerpoint/2010/main" val="1810551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pPr lvl="0"/>
            <a:endParaRPr/>
          </a:p>
        </p:txBody>
      </p:sp>
      <p:sp>
        <p:nvSpPr>
          <p:cNvPr id="185" name="Shape 185"/>
          <p:cNvSpPr>
            <a:spLocks noGrp="1"/>
          </p:cNvSpPr>
          <p:nvPr>
            <p:ph type="body" sz="quarter" idx="1"/>
          </p:nvPr>
        </p:nvSpPr>
        <p:spPr>
          <a:prstGeom prst="rect">
            <a:avLst/>
          </a:prstGeom>
        </p:spPr>
        <p:txBody>
          <a:bodyPr/>
          <a:lstStyle/>
          <a:p>
            <a:pPr lvl="0">
              <a:defRPr sz="1800"/>
            </a:pPr>
            <a:r>
              <a:rPr sz="2400"/>
              <a:t>From OWASP: “Cross-Site Request Forgery (CSRF) is an attack that tricks the victim into loading a page that contains a malicious request. It is malicious in the sense that it inherits the identity and privileges of the victim to perform an undesired function on the victim's behalf such as change the victim's e-mail address, home address, password, or purchase something. CSRF attacks generally target functionality that causes a state change on the server but can also be used to access sensitive data.</a:t>
            </a:r>
          </a:p>
          <a:p>
            <a:pPr lvl="0">
              <a:defRPr sz="1800"/>
            </a:pPr>
            <a:endParaRPr sz="2400"/>
          </a:p>
          <a:p>
            <a:pPr lvl="0">
              <a:defRPr sz="1800"/>
            </a:pPr>
            <a:r>
              <a:rPr sz="2400"/>
              <a:t>For most sites, browsers will automatically include with such requests any credentials associated with the site, the user's session cookie, IP address, Windows domain credentials, etc. Therefore, if the user is currently authenticated to the site, the site will have no way to distinguish the forged request sent by the victim user from a legitimate request sent by the victim user.”</a:t>
            </a:r>
          </a:p>
        </p:txBody>
      </p:sp>
    </p:spTree>
    <p:extLst>
      <p:ext uri="{BB962C8B-B14F-4D97-AF65-F5344CB8AC3E}">
        <p14:creationId xmlns:p14="http://schemas.microsoft.com/office/powerpoint/2010/main" val="748584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prstGeom prst="rect">
            <a:avLst/>
          </a:prstGeom>
        </p:spPr>
        <p:txBody>
          <a:bodyPr/>
          <a:lstStyle/>
          <a:p>
            <a:pPr lvl="0"/>
            <a:endParaRPr/>
          </a:p>
        </p:txBody>
      </p:sp>
      <p:sp>
        <p:nvSpPr>
          <p:cNvPr id="59" name="Shape 59"/>
          <p:cNvSpPr>
            <a:spLocks noGrp="1"/>
          </p:cNvSpPr>
          <p:nvPr>
            <p:ph type="body" sz="quarter" idx="1"/>
          </p:nvPr>
        </p:nvSpPr>
        <p:spPr>
          <a:prstGeom prst="rect">
            <a:avLst/>
          </a:prstGeom>
        </p:spPr>
        <p:txBody>
          <a:bodyPr/>
          <a:lstStyle/>
          <a:p>
            <a:pPr lvl="0">
              <a:defRPr sz="1800"/>
            </a:pPr>
            <a:r>
              <a:rPr sz="2400"/>
              <a:t>Vannevar Bush may well be the most important person in history whom you haven’t heard of. He founded Raytheon. One of the graduate students he taught at MIT, Claude Shannon, invented digital electronics. Just before WWII, he pushed FDR to create the Office of Scientific Research and Development (the predecessor to DARPA); the OSRD made possible things like radar, penicillin and the atomic bomb. Bush’s key contributions were knocking down bureaucratic obstacles and keeping key people informed—in short, in making connections.</a:t>
            </a:r>
          </a:p>
          <a:p>
            <a:pPr lvl="0">
              <a:defRPr sz="1800"/>
            </a:pPr>
            <a:endParaRPr sz="2400"/>
          </a:p>
          <a:p>
            <a:pPr lvl="0">
              <a:defRPr sz="1800"/>
            </a:pPr>
            <a:r>
              <a:rPr sz="2400"/>
              <a:t>As the war concluded, he published an essay in Atlantic Monthly arguing that the limiting factor of making science’s rapid advances benefit people was the difficulty of organizing and indexing information. He had a vision of a machine that would store huge amounts of data—on microfilm; digital storage of text hadn’t been invented yet—but more importantly store </a:t>
            </a:r>
            <a:r>
              <a:rPr sz="2400" i="1"/>
              <a:t>connections </a:t>
            </a:r>
            <a:r>
              <a:rPr sz="2400"/>
              <a:t>between pages.</a:t>
            </a:r>
          </a:p>
        </p:txBody>
      </p:sp>
    </p:spTree>
    <p:extLst>
      <p:ext uri="{BB962C8B-B14F-4D97-AF65-F5344CB8AC3E}">
        <p14:creationId xmlns:p14="http://schemas.microsoft.com/office/powerpoint/2010/main" val="417287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prstGeom prst="rect">
            <a:avLst/>
          </a:prstGeom>
        </p:spPr>
        <p:txBody>
          <a:bodyPr/>
          <a:lstStyle/>
          <a:p>
            <a:pPr lvl="0"/>
            <a:endParaRPr/>
          </a:p>
        </p:txBody>
      </p:sp>
      <p:sp>
        <p:nvSpPr>
          <p:cNvPr id="71" name="Shape 71"/>
          <p:cNvSpPr>
            <a:spLocks noGrp="1"/>
          </p:cNvSpPr>
          <p:nvPr>
            <p:ph type="body" sz="quarter" idx="1"/>
          </p:nvPr>
        </p:nvSpPr>
        <p:spPr>
          <a:prstGeom prst="rect">
            <a:avLst/>
          </a:prstGeom>
        </p:spPr>
        <p:txBody>
          <a:bodyPr/>
          <a:lstStyle/>
          <a:p>
            <a:pPr lvl="0">
              <a:defRPr sz="1800"/>
            </a:pPr>
            <a:r>
              <a:rPr sz="2400"/>
              <a:t>The memex concept inspired Doug Englebart [CLICK], who set about trying to actually make one; in the course of doing that at Stanford, his team invented the mouse [CLICK], copy-and-paste, graphical user interfaces. A lot of that team went on a couple of years later to put this into practice at Xerox PARC, creating the Xerox Alto and Star [CLICK], the machines that inspired the Mac and Windows.</a:t>
            </a:r>
          </a:p>
        </p:txBody>
      </p:sp>
    </p:spTree>
    <p:extLst>
      <p:ext uri="{BB962C8B-B14F-4D97-AF65-F5344CB8AC3E}">
        <p14:creationId xmlns:p14="http://schemas.microsoft.com/office/powerpoint/2010/main" val="2249155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prstGeom prst="rect">
            <a:avLst/>
          </a:prstGeom>
        </p:spPr>
        <p:txBody>
          <a:bodyPr/>
          <a:lstStyle/>
          <a:p>
            <a:pPr lvl="0"/>
            <a:endParaRPr/>
          </a:p>
        </p:txBody>
      </p:sp>
      <p:sp>
        <p:nvSpPr>
          <p:cNvPr id="85" name="Shape 85"/>
          <p:cNvSpPr>
            <a:spLocks noGrp="1"/>
          </p:cNvSpPr>
          <p:nvPr>
            <p:ph type="body" sz="quarter" idx="1"/>
          </p:nvPr>
        </p:nvSpPr>
        <p:spPr>
          <a:prstGeom prst="rect">
            <a:avLst/>
          </a:prstGeom>
        </p:spPr>
        <p:txBody>
          <a:bodyPr/>
          <a:lstStyle/>
          <a:p>
            <a:pPr lvl="0">
              <a:defRPr sz="1800"/>
            </a:pPr>
            <a:r>
              <a:rPr sz="2400"/>
              <a:t>So the </a:t>
            </a:r>
            <a:r>
              <a:rPr sz="2400" i="1"/>
              <a:t>hardware </a:t>
            </a:r>
            <a:r>
              <a:rPr sz="2400"/>
              <a:t>for the memex existed, and with the invention of the Internet information was being brought online at an explosive rate. But the software sucked.</a:t>
            </a:r>
          </a:p>
          <a:p>
            <a:pPr lvl="0">
              <a:defRPr sz="1800"/>
            </a:pPr>
            <a:r>
              <a:rPr sz="2400"/>
              <a:t>* There was [CLICK] FTP, which made storing and sharing files easy, but did nothing to help you find them.</a:t>
            </a:r>
          </a:p>
          <a:p>
            <a:pPr lvl="0">
              <a:defRPr sz="1800"/>
            </a:pPr>
            <a:r>
              <a:rPr sz="2400"/>
              <a:t>There was [CLICK] gopher, which organized files in the same way that a library card catalog does. (Do you guys even know what a library card catalog is? Dewey decimal system?)</a:t>
            </a:r>
          </a:p>
          <a:p>
            <a:pPr lvl="0">
              <a:defRPr sz="1800"/>
            </a:pPr>
            <a:r>
              <a:rPr sz="2400"/>
              <a:t>If you wanted news or discussions, there was USENET [CLICK]</a:t>
            </a:r>
          </a:p>
          <a:p>
            <a:pPr lvl="0">
              <a:defRPr sz="1800"/>
            </a:pPr>
            <a:r>
              <a:rPr sz="2400"/>
              <a:t>If you wanted information about a specific person, there was finger [CLICK]. Basically a tiny service to reach out, find a particular user and return a specific file from their machine. Some people used these files to track their daily schedules; others used them as a very early form of blog (Carmack, notably). </a:t>
            </a:r>
          </a:p>
          <a:p>
            <a:pPr lvl="0">
              <a:defRPr sz="1800"/>
            </a:pPr>
            <a:r>
              <a:rPr sz="2400"/>
              <a:t>If you wanted to search through FTP sites, there was a service called archie [CLICK]</a:t>
            </a:r>
          </a:p>
          <a:p>
            <a:pPr lvl="0">
              <a:defRPr sz="1800"/>
            </a:pPr>
            <a:r>
              <a:rPr sz="2400"/>
              <a:t>and one called veronica to search gopher sites [CLICK]</a:t>
            </a:r>
          </a:p>
          <a:p>
            <a:pPr lvl="0">
              <a:defRPr sz="1800"/>
            </a:pPr>
            <a:r>
              <a:rPr sz="2400"/>
              <a:t>and an attempt to merge all these into one called WAIS [CLICK], which ultimately just became yet another standard in this mess..</a:t>
            </a:r>
          </a:p>
          <a:p>
            <a:pPr lvl="0">
              <a:defRPr sz="1800"/>
            </a:pPr>
            <a:r>
              <a:rPr sz="2400"/>
              <a:t>[CLICK] and so forth… not even counting all the special-purpose one-off solutions. All of these of course started their lives as one-offs that just happened to not die.</a:t>
            </a:r>
          </a:p>
          <a:p>
            <a:pPr lvl="0">
              <a:defRPr sz="1800"/>
            </a:pPr>
            <a:endParaRPr sz="2400"/>
          </a:p>
          <a:p>
            <a:pPr lvl="0">
              <a:defRPr sz="1800"/>
            </a:pPr>
            <a:r>
              <a:rPr sz="2400"/>
              <a:t>It was a mess.</a:t>
            </a:r>
          </a:p>
        </p:txBody>
      </p:sp>
    </p:spTree>
    <p:extLst>
      <p:ext uri="{BB962C8B-B14F-4D97-AF65-F5344CB8AC3E}">
        <p14:creationId xmlns:p14="http://schemas.microsoft.com/office/powerpoint/2010/main" val="1144611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pPr lvl="0"/>
            <a:endParaRPr/>
          </a:p>
        </p:txBody>
      </p:sp>
      <p:sp>
        <p:nvSpPr>
          <p:cNvPr id="96" name="Shape 96"/>
          <p:cNvSpPr>
            <a:spLocks noGrp="1"/>
          </p:cNvSpPr>
          <p:nvPr>
            <p:ph type="body" sz="quarter" idx="1"/>
          </p:nvPr>
        </p:nvSpPr>
        <p:spPr>
          <a:prstGeom prst="rect">
            <a:avLst/>
          </a:prstGeom>
        </p:spPr>
        <p:txBody>
          <a:bodyPr/>
          <a:lstStyle/>
          <a:p>
            <a:pPr lvl="0">
              <a:defRPr sz="1800"/>
            </a:pPr>
            <a:r>
              <a:rPr sz="2400"/>
              <a:t>In 1989, British scientist Tim Berners-Lee, working at CERN (C (onseil) e (uropéen pour la) r (echerche) n (ucléaire)), kicked off a project to cut through this mess and bring the memex vision to life. He invented a document format called Hypertext Markup Language (HTML), and a new protocol, Hypertext Transfer Protocol, to deliver these documents.</a:t>
            </a:r>
          </a:p>
          <a:p>
            <a:pPr lvl="0">
              <a:defRPr sz="1800"/>
            </a:pPr>
            <a:endParaRPr sz="2400"/>
          </a:p>
          <a:p>
            <a:pPr lvl="0">
              <a:defRPr sz="1800"/>
            </a:pPr>
            <a:r>
              <a:rPr sz="2400"/>
              <a:t>Now, I’m specifically not going to talk about HTML or web browsers at all, because that could be an entire class all by itself. But the definition of hypertext is in the </a:t>
            </a:r>
            <a:r>
              <a:rPr sz="2400" i="1"/>
              <a:t>links </a:t>
            </a:r>
            <a:r>
              <a:rPr sz="2400"/>
              <a:t>between documents; that was the key innovation of HTTP and HTML.</a:t>
            </a:r>
          </a:p>
        </p:txBody>
      </p:sp>
    </p:spTree>
    <p:extLst>
      <p:ext uri="{BB962C8B-B14F-4D97-AF65-F5344CB8AC3E}">
        <p14:creationId xmlns:p14="http://schemas.microsoft.com/office/powerpoint/2010/main" val="395238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prstGeom prst="rect">
            <a:avLst/>
          </a:prstGeom>
        </p:spPr>
        <p:txBody>
          <a:bodyPr/>
          <a:lstStyle/>
          <a:p>
            <a:pPr lvl="0"/>
            <a:endParaRPr/>
          </a:p>
        </p:txBody>
      </p:sp>
      <p:sp>
        <p:nvSpPr>
          <p:cNvPr id="107" name="Shape 107"/>
          <p:cNvSpPr>
            <a:spLocks noGrp="1"/>
          </p:cNvSpPr>
          <p:nvPr>
            <p:ph type="body" sz="quarter" idx="1"/>
          </p:nvPr>
        </p:nvSpPr>
        <p:spPr>
          <a:prstGeom prst="rect">
            <a:avLst/>
          </a:prstGeom>
        </p:spPr>
        <p:txBody>
          <a:bodyPr/>
          <a:lstStyle/>
          <a:p>
            <a:pPr lvl="0">
              <a:defRPr sz="1800"/>
            </a:pPr>
            <a:r>
              <a:rPr sz="2400"/>
              <a:t>This is a Uniform Resource Locator, or URL. The HTTP specifies </a:t>
            </a:r>
            <a:r>
              <a:rPr sz="2400" i="1"/>
              <a:t>how </a:t>
            </a:r>
            <a:r>
              <a:rPr sz="2400"/>
              <a:t>to fetch a document. Usually it’s HTTP, obviously, but Berners-Lee was working in a time when there were still other protocols that mattered, so his spec is open—you could have URLs for documents on gopher servers, FTP servers, you name it.</a:t>
            </a:r>
          </a:p>
          <a:p>
            <a:pPr lvl="0">
              <a:defRPr sz="1800"/>
            </a:pPr>
            <a:endParaRPr sz="2400"/>
          </a:p>
          <a:p>
            <a:pPr lvl="0">
              <a:defRPr sz="1800"/>
            </a:pPr>
            <a:r>
              <a:rPr sz="2400"/>
              <a:t>The parts of the URL are [CLICK] the protocol; [CLICK] the host; and [CLICK] the path within that host: How do you want to fetch it; who are you fetching it from; and what do you want to fetch.</a:t>
            </a:r>
          </a:p>
          <a:p>
            <a:pPr lvl="0">
              <a:defRPr sz="1800"/>
            </a:pPr>
            <a:endParaRPr sz="2400"/>
          </a:p>
          <a:p>
            <a:pPr lvl="0">
              <a:defRPr sz="1800"/>
            </a:pPr>
            <a:r>
              <a:rPr sz="2400"/>
              <a:t>Berners-Lee didn’t really create a browser for HTML. First, because he was expecting other people to do that as necessary; and second, because back then people just accessed protocols by hand using telnet as often as not. So originally, hypertext documents—HTML—was the </a:t>
            </a:r>
            <a:r>
              <a:rPr sz="2400" i="1"/>
              <a:t>only </a:t>
            </a:r>
            <a:r>
              <a:rPr sz="2400"/>
              <a:t>thing an HTTP server would produce. However, by the time of HTTP 1.0, it was clear that it was useful to have the HTTP server return other document types as well. So when an HTTP server returns a document, it tags it with a “content type” [CLICK]. The first half [CLICK] is the main type—text, audio, image, whatever—and the second half [CLICK] is the subtype—html, plain, etc.</a:t>
            </a:r>
          </a:p>
          <a:p>
            <a:pPr lvl="0">
              <a:defRPr sz="1800"/>
            </a:pPr>
            <a:endParaRPr sz="2400"/>
          </a:p>
          <a:p>
            <a:pPr lvl="0">
              <a:defRPr sz="1800"/>
            </a:pPr>
            <a:r>
              <a:rPr sz="2400"/>
              <a:t>It’s this combination that lies at the heart of HTTP’s success: It can specify any document, and documents can be anything.</a:t>
            </a:r>
          </a:p>
        </p:txBody>
      </p:sp>
    </p:spTree>
    <p:extLst>
      <p:ext uri="{BB962C8B-B14F-4D97-AF65-F5344CB8AC3E}">
        <p14:creationId xmlns:p14="http://schemas.microsoft.com/office/powerpoint/2010/main" val="1685640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prstGeom prst="rect">
            <a:avLst/>
          </a:prstGeom>
        </p:spPr>
        <p:txBody>
          <a:bodyPr/>
          <a:lstStyle/>
          <a:p>
            <a:pPr lvl="0"/>
            <a:endParaRPr/>
          </a:p>
        </p:txBody>
      </p:sp>
      <p:sp>
        <p:nvSpPr>
          <p:cNvPr id="114" name="Shape 114"/>
          <p:cNvSpPr>
            <a:spLocks noGrp="1"/>
          </p:cNvSpPr>
          <p:nvPr>
            <p:ph type="body" sz="quarter" idx="1"/>
          </p:nvPr>
        </p:nvSpPr>
        <p:spPr>
          <a:prstGeom prst="rect">
            <a:avLst/>
          </a:prstGeom>
        </p:spPr>
        <p:txBody>
          <a:bodyPr/>
          <a:lstStyle/>
          <a:p>
            <a:pPr lvl="0">
              <a:defRPr sz="1800"/>
            </a:pPr>
            <a:r>
              <a:rPr sz="2400"/>
              <a:t>Let’s look at how HTTP 0.9 worked… we can do that because it’s still around in every web server. We can use telnet to do it…</a:t>
            </a:r>
          </a:p>
          <a:p>
            <a:pPr lvl="0">
              <a:defRPr sz="1800"/>
            </a:pPr>
            <a:endParaRPr sz="2400"/>
          </a:p>
          <a:p>
            <a:pPr lvl="0">
              <a:defRPr sz="1800"/>
            </a:pPr>
            <a:r>
              <a:rPr sz="2400"/>
              <a:t>Note that putting the hostname in the GET is actually an HTTP 1.0 thing. It’s necessary because often you’ll have multiple hostnames on one physical server, and you want different websites for each one.</a:t>
            </a:r>
          </a:p>
          <a:p>
            <a:pPr lvl="0">
              <a:defRPr sz="1800"/>
            </a:pPr>
            <a:endParaRPr sz="2400"/>
          </a:p>
          <a:p>
            <a:pPr lvl="0">
              <a:defRPr sz="1800"/>
            </a:pPr>
            <a:r>
              <a:rPr sz="2400"/>
              <a:t>All plain text so far.</a:t>
            </a:r>
          </a:p>
        </p:txBody>
      </p:sp>
    </p:spTree>
    <p:extLst>
      <p:ext uri="{BB962C8B-B14F-4D97-AF65-F5344CB8AC3E}">
        <p14:creationId xmlns:p14="http://schemas.microsoft.com/office/powerpoint/2010/main" val="1046111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prstGeom prst="rect">
            <a:avLst/>
          </a:prstGeom>
        </p:spPr>
        <p:txBody>
          <a:bodyPr/>
          <a:lstStyle/>
          <a:p>
            <a:pPr lvl="0"/>
            <a:endParaRPr/>
          </a:p>
        </p:txBody>
      </p:sp>
      <p:sp>
        <p:nvSpPr>
          <p:cNvPr id="125" name="Shape 125"/>
          <p:cNvSpPr>
            <a:spLocks noGrp="1"/>
          </p:cNvSpPr>
          <p:nvPr>
            <p:ph type="body" sz="quarter" idx="1"/>
          </p:nvPr>
        </p:nvSpPr>
        <p:spPr>
          <a:prstGeom prst="rect">
            <a:avLst/>
          </a:prstGeom>
        </p:spPr>
        <p:txBody>
          <a:bodyPr/>
          <a:lstStyle/>
          <a:p>
            <a:pPr lvl="0">
              <a:defRPr sz="1800"/>
            </a:pPr>
            <a:r>
              <a:rPr sz="2400"/>
              <a:t>Now let’s look at HTTP 1.1, so that we can see some of the things that got added to the protocol. [CLICK]</a:t>
            </a:r>
          </a:p>
          <a:p>
            <a:pPr lvl="0">
              <a:defRPr sz="1800"/>
            </a:pPr>
            <a:endParaRPr sz="2400"/>
          </a:p>
          <a:p>
            <a:pPr lvl="0">
              <a:defRPr sz="1800"/>
            </a:pPr>
            <a:r>
              <a:rPr sz="2400"/>
              <a:t>[CLICK] First we can see that we now specify what we’re getting, then specify the protocol version number—1.1 in this case. Remember last week when we talked about always including version number in your APIs… here’s an example of that.</a:t>
            </a:r>
          </a:p>
          <a:p>
            <a:pPr lvl="0">
              <a:defRPr sz="1800"/>
            </a:pPr>
            <a:endParaRPr sz="2400"/>
          </a:p>
          <a:p>
            <a:pPr lvl="0">
              <a:defRPr sz="1800"/>
            </a:pPr>
            <a:r>
              <a:rPr sz="2400"/>
              <a:t>[CLICK] This line here is a </a:t>
            </a:r>
            <a:r>
              <a:rPr sz="2400" i="1"/>
              <a:t>header</a:t>
            </a:r>
            <a:r>
              <a:rPr sz="2400"/>
              <a:t>. You can have any number of headers. Each one is a label without spaces, then a colon, then the header contents, then a cr-lf. We tell the server we’re done sending headers with a blank line.</a:t>
            </a:r>
          </a:p>
          <a:p>
            <a:pPr lvl="0">
              <a:defRPr sz="1800"/>
            </a:pPr>
            <a:endParaRPr sz="2400"/>
          </a:p>
          <a:p>
            <a:pPr lvl="0">
              <a:defRPr sz="1800"/>
            </a:pPr>
            <a:r>
              <a:rPr sz="2400"/>
              <a:t>[CLICK] Now that we have headers, the correct way to specify the server we’re talking to is with a Host header.</a:t>
            </a:r>
          </a:p>
          <a:p>
            <a:pPr lvl="0">
              <a:defRPr sz="1800"/>
            </a:pPr>
            <a:endParaRPr sz="2400"/>
          </a:p>
          <a:p>
            <a:pPr lvl="0">
              <a:defRPr sz="1800"/>
            </a:pPr>
            <a:r>
              <a:rPr sz="2400"/>
              <a:t>A blank line tells the server we’re done sending headers, so now it gives us the response…</a:t>
            </a:r>
          </a:p>
          <a:p>
            <a:pPr lvl="0">
              <a:defRPr sz="1800"/>
            </a:pPr>
            <a:endParaRPr sz="2400"/>
          </a:p>
          <a:p>
            <a:pPr lvl="0">
              <a:defRPr sz="1800"/>
            </a:pPr>
            <a:r>
              <a:rPr sz="2400"/>
              <a:t>[CLICK] The server first tells us the format of the response—in this case, it’s HTTP/1.1, just like the format of our request.</a:t>
            </a:r>
          </a:p>
          <a:p>
            <a:pPr lvl="0">
              <a:defRPr sz="1800"/>
            </a:pPr>
            <a:endParaRPr sz="2400"/>
          </a:p>
          <a:p>
            <a:pPr lvl="0">
              <a:defRPr sz="1800"/>
            </a:pPr>
            <a:r>
              <a:rPr sz="2400"/>
              <a:t>[CLICK] This is the status code of the response. We’ll go over these in a minute. You’ve certainly heard of the famous ones like 404 file not found or 500 internal server error.</a:t>
            </a:r>
          </a:p>
          <a:p>
            <a:pPr lvl="0">
              <a:defRPr sz="1800"/>
            </a:pPr>
            <a:endParaRPr sz="2400"/>
          </a:p>
          <a:p>
            <a:pPr lvl="0">
              <a:defRPr sz="1800"/>
            </a:pPr>
            <a:r>
              <a:rPr sz="2400"/>
              <a:t>[CLICK] This is a human-readable short version of the status code. It’s purely there to help someone using telnet, because again, remember that originally that’s all there was.</a:t>
            </a:r>
          </a:p>
          <a:p>
            <a:pPr lvl="0">
              <a:defRPr sz="1800"/>
            </a:pPr>
            <a:endParaRPr sz="2400"/>
          </a:p>
          <a:p>
            <a:pPr lvl="0">
              <a:defRPr sz="1800"/>
            </a:pPr>
            <a:r>
              <a:rPr sz="2400"/>
              <a:t>[CLICK] The server response has headers just like the request did.</a:t>
            </a:r>
          </a:p>
          <a:p>
            <a:pPr lvl="0">
              <a:defRPr sz="1800"/>
            </a:pPr>
            <a:endParaRPr sz="2400"/>
          </a:p>
          <a:p>
            <a:pPr lvl="0">
              <a:defRPr sz="1800"/>
            </a:pPr>
            <a:r>
              <a:rPr sz="2400"/>
              <a:t>[CLICK] Just like the request, a blank line, followed by the body of the response—in this case our document.</a:t>
            </a:r>
          </a:p>
        </p:txBody>
      </p:sp>
    </p:spTree>
    <p:extLst>
      <p:ext uri="{BB962C8B-B14F-4D97-AF65-F5344CB8AC3E}">
        <p14:creationId xmlns:p14="http://schemas.microsoft.com/office/powerpoint/2010/main" val="1658374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prstGeom prst="rect">
            <a:avLst/>
          </a:prstGeom>
        </p:spPr>
        <p:txBody>
          <a:bodyPr/>
          <a:lstStyle/>
          <a:p>
            <a:pPr lvl="0"/>
            <a:endParaRPr/>
          </a:p>
        </p:txBody>
      </p:sp>
      <p:sp>
        <p:nvSpPr>
          <p:cNvPr id="130" name="Shape 130"/>
          <p:cNvSpPr>
            <a:spLocks noGrp="1"/>
          </p:cNvSpPr>
          <p:nvPr>
            <p:ph type="body" sz="quarter" idx="1"/>
          </p:nvPr>
        </p:nvSpPr>
        <p:spPr>
          <a:prstGeom prst="rect">
            <a:avLst/>
          </a:prstGeom>
        </p:spPr>
        <p:txBody>
          <a:bodyPr/>
          <a:lstStyle/>
          <a:p>
            <a:pPr lvl="0">
              <a:defRPr sz="1800"/>
            </a:pPr>
            <a:r>
              <a:rPr sz="2400"/>
              <a:t>discuss 301/302 redirects,  danger of redirect loops</a:t>
            </a:r>
          </a:p>
        </p:txBody>
      </p:sp>
    </p:spTree>
    <p:extLst>
      <p:ext uri="{BB962C8B-B14F-4D97-AF65-F5344CB8AC3E}">
        <p14:creationId xmlns:p14="http://schemas.microsoft.com/office/powerpoint/2010/main" val="4132452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7" name="Shape 7"/>
          <p:cNvSpPr/>
          <p:nvPr/>
        </p:nvSpPr>
        <p:spPr>
          <a:xfrm>
            <a:off x="508000" y="6591300"/>
            <a:ext cx="1199945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8" name="Shape 8"/>
          <p:cNvSpPr/>
          <p:nvPr/>
        </p:nvSpPr>
        <p:spPr>
          <a:xfrm>
            <a:off x="508000" y="4089400"/>
            <a:ext cx="1200001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9" name="Shape 9"/>
          <p:cNvSpPr/>
          <p:nvPr/>
        </p:nvSpPr>
        <p:spPr>
          <a:xfrm rot="16200000">
            <a:off x="7172923" y="5347634"/>
            <a:ext cx="164275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0" name="Shape 10"/>
          <p:cNvSpPr>
            <a:spLocks noGrp="1"/>
          </p:cNvSpPr>
          <p:nvPr>
            <p:ph type="title"/>
          </p:nvPr>
        </p:nvSpPr>
        <p:spPr>
          <a:xfrm>
            <a:off x="508000" y="4140200"/>
            <a:ext cx="7200900" cy="2413000"/>
          </a:xfrm>
          <a:prstGeom prst="rect">
            <a:avLst/>
          </a:prstGeom>
        </p:spPr>
        <p:txBody>
          <a:bodyPr/>
          <a:lstStyle>
            <a:lvl1pPr algn="l"/>
          </a:lstStyle>
          <a:p>
            <a:pPr lvl="0">
              <a:defRPr sz="1800">
                <a:solidFill>
                  <a:srgbClr val="000000"/>
                </a:solidFill>
              </a:defRPr>
            </a:pPr>
            <a:r>
              <a:rPr sz="7000">
                <a:solidFill>
                  <a:srgbClr val="D93E2B"/>
                </a:solidFill>
              </a:rPr>
              <a:t>Title Text</a:t>
            </a:r>
          </a:p>
        </p:txBody>
      </p:sp>
      <p:sp>
        <p:nvSpPr>
          <p:cNvPr id="11" name="Shape 11"/>
          <p:cNvSpPr>
            <a:spLocks noGrp="1"/>
          </p:cNvSpPr>
          <p:nvPr>
            <p:ph type="body"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p>
          <a:p>
            <a:pPr lvl="1">
              <a:defRPr sz="1800">
                <a:solidFill>
                  <a:srgbClr val="000000"/>
                </a:solidFill>
              </a:defRPr>
            </a:pPr>
            <a:r>
              <a:rPr sz="2400">
                <a:solidFill>
                  <a:srgbClr val="414141"/>
                </a:solidFill>
              </a:rPr>
              <a:t>Body Level Two</a:t>
            </a:r>
          </a:p>
          <a:p>
            <a:pPr lvl="2">
              <a:defRPr sz="1800">
                <a:solidFill>
                  <a:srgbClr val="000000"/>
                </a:solidFill>
              </a:defRPr>
            </a:pPr>
            <a:r>
              <a:rPr sz="2400">
                <a:solidFill>
                  <a:srgbClr val="414141"/>
                </a:solidFill>
              </a:rPr>
              <a:t>Body Level Three</a:t>
            </a:r>
          </a:p>
          <a:p>
            <a:pPr lvl="3">
              <a:defRPr sz="1800">
                <a:solidFill>
                  <a:srgbClr val="000000"/>
                </a:solidFill>
              </a:defRPr>
            </a:pPr>
            <a:r>
              <a:rPr sz="2400">
                <a:solidFill>
                  <a:srgbClr val="414141"/>
                </a:solidFill>
              </a:rPr>
              <a:t>Body Level Four</a:t>
            </a:r>
          </a:p>
          <a:p>
            <a:pPr lvl="4">
              <a:defRPr sz="1800">
                <a:solidFill>
                  <a:srgbClr val="000000"/>
                </a:solidFill>
              </a:defRPr>
            </a:pPr>
            <a:r>
              <a:rPr sz="2400">
                <a:solidFill>
                  <a:srgbClr val="414141"/>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3" name="Shape 13"/>
          <p:cNvSpPr/>
          <p:nvPr/>
        </p:nvSpPr>
        <p:spPr>
          <a:xfrm rot="16200000">
            <a:off x="7172923" y="7874934"/>
            <a:ext cx="164275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4" name="Shape 14"/>
          <p:cNvSpPr/>
          <p:nvPr/>
        </p:nvSpPr>
        <p:spPr>
          <a:xfrm>
            <a:off x="508000" y="9131300"/>
            <a:ext cx="1199945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5" name="Shape 15"/>
          <p:cNvSpPr/>
          <p:nvPr/>
        </p:nvSpPr>
        <p:spPr>
          <a:xfrm>
            <a:off x="508000" y="6629400"/>
            <a:ext cx="1200001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6" name="Shape 16"/>
          <p:cNvSpPr/>
          <p:nvPr/>
        </p:nvSpPr>
        <p:spPr>
          <a:xfrm rot="16200000">
            <a:off x="7172923" y="7874934"/>
            <a:ext cx="164275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7" name="Shape 17"/>
          <p:cNvSpPr>
            <a:spLocks noGrp="1"/>
          </p:cNvSpPr>
          <p:nvPr>
            <p:ph type="title"/>
          </p:nvPr>
        </p:nvSpPr>
        <p:spPr>
          <a:xfrm>
            <a:off x="508000" y="6680200"/>
            <a:ext cx="7200900" cy="2413000"/>
          </a:xfrm>
          <a:prstGeom prst="rect">
            <a:avLst/>
          </a:prstGeom>
        </p:spPr>
        <p:txBody>
          <a:bodyPr/>
          <a:lstStyle>
            <a:lvl1pPr algn="l"/>
          </a:lstStyle>
          <a:p>
            <a:pPr lvl="0">
              <a:defRPr sz="1800">
                <a:solidFill>
                  <a:srgbClr val="000000"/>
                </a:solidFill>
              </a:defRPr>
            </a:pPr>
            <a:r>
              <a:rPr sz="7000">
                <a:solidFill>
                  <a:srgbClr val="D93E2B"/>
                </a:solidFill>
              </a:rPr>
              <a:t>Title Text</a:t>
            </a:r>
          </a:p>
        </p:txBody>
      </p:sp>
      <p:sp>
        <p:nvSpPr>
          <p:cNvPr id="18" name="Shape 18"/>
          <p:cNvSpPr>
            <a:spLocks noGrp="1"/>
          </p:cNvSpPr>
          <p:nvPr>
            <p:ph type="body"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p>
          <a:p>
            <a:pPr lvl="1">
              <a:defRPr sz="1800">
                <a:solidFill>
                  <a:srgbClr val="000000"/>
                </a:solidFill>
              </a:defRPr>
            </a:pPr>
            <a:r>
              <a:rPr sz="2400">
                <a:solidFill>
                  <a:srgbClr val="414141"/>
                </a:solidFill>
              </a:rPr>
              <a:t>Body Level Two</a:t>
            </a:r>
          </a:p>
          <a:p>
            <a:pPr lvl="2">
              <a:defRPr sz="1800">
                <a:solidFill>
                  <a:srgbClr val="000000"/>
                </a:solidFill>
              </a:defRPr>
            </a:pPr>
            <a:r>
              <a:rPr sz="2400">
                <a:solidFill>
                  <a:srgbClr val="414141"/>
                </a:solidFill>
              </a:rPr>
              <a:t>Body Level Three</a:t>
            </a:r>
          </a:p>
          <a:p>
            <a:pPr lvl="3">
              <a:defRPr sz="1800">
                <a:solidFill>
                  <a:srgbClr val="000000"/>
                </a:solidFill>
              </a:defRPr>
            </a:pPr>
            <a:r>
              <a:rPr sz="2400">
                <a:solidFill>
                  <a:srgbClr val="414141"/>
                </a:solidFill>
              </a:rPr>
              <a:t>Body Level Four</a:t>
            </a:r>
          </a:p>
          <a:p>
            <a:pPr lvl="4">
              <a:defRPr sz="1800">
                <a:solidFill>
                  <a:srgbClr val="000000"/>
                </a:solidFill>
              </a:defRPr>
            </a:pPr>
            <a:r>
              <a:rPr sz="2400">
                <a:solidFill>
                  <a:srgbClr val="414141"/>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20" name="Shape 20"/>
          <p:cNvSpPr>
            <a:spLocks noGrp="1"/>
          </p:cNvSpPr>
          <p:nvPr>
            <p:ph type="title"/>
          </p:nvPr>
        </p:nvSpPr>
        <p:spPr>
          <a:xfrm>
            <a:off x="508000" y="3670300"/>
            <a:ext cx="11988800" cy="2413000"/>
          </a:xfrm>
          <a:prstGeom prst="rect">
            <a:avLst/>
          </a:prstGeom>
        </p:spPr>
        <p:txBody>
          <a:bodyPr/>
          <a:lstStyle/>
          <a:p>
            <a:pPr lvl="0">
              <a:defRPr sz="1800">
                <a:solidFill>
                  <a:srgbClr val="000000"/>
                </a:solidFill>
              </a:defRPr>
            </a:pPr>
            <a:r>
              <a:rPr sz="7000">
                <a:solidFill>
                  <a:srgbClr val="D93E2B"/>
                </a:solidFill>
              </a:rP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22" name="Shape 22"/>
          <p:cNvSpPr/>
          <p:nvPr/>
        </p:nvSpPr>
        <p:spPr>
          <a:xfrm>
            <a:off x="508000" y="4876800"/>
            <a:ext cx="567637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23" name="Shape 23"/>
          <p:cNvSpPr/>
          <p:nvPr/>
        </p:nvSpPr>
        <p:spPr>
          <a:xfrm>
            <a:off x="508000" y="2768600"/>
            <a:ext cx="567631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24" name="Shape 24"/>
          <p:cNvSpPr>
            <a:spLocks noGrp="1"/>
          </p:cNvSpPr>
          <p:nvPr>
            <p:ph type="title"/>
          </p:nvPr>
        </p:nvSpPr>
        <p:spPr>
          <a:xfrm>
            <a:off x="508000" y="2806700"/>
            <a:ext cx="5676900" cy="2032000"/>
          </a:xfrm>
          <a:prstGeom prst="rect">
            <a:avLst/>
          </a:prstGeom>
        </p:spPr>
        <p:txBody>
          <a:bodyPr/>
          <a:lstStyle>
            <a:lvl1pPr algn="l">
              <a:defRPr sz="5600"/>
            </a:lvl1pPr>
          </a:lstStyle>
          <a:p>
            <a:pPr lvl="0">
              <a:defRPr sz="1800">
                <a:solidFill>
                  <a:srgbClr val="000000"/>
                </a:solidFill>
              </a:defRPr>
            </a:pPr>
            <a:r>
              <a:rPr sz="5600">
                <a:solidFill>
                  <a:srgbClr val="D93E2B"/>
                </a:solidFill>
              </a:rPr>
              <a:t>Title Text</a:t>
            </a:r>
          </a:p>
        </p:txBody>
      </p:sp>
      <p:sp>
        <p:nvSpPr>
          <p:cNvPr id="25" name="Shape 25"/>
          <p:cNvSpPr>
            <a:spLocks noGrp="1"/>
          </p:cNvSpPr>
          <p:nvPr>
            <p:ph type="body"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p>
          <a:p>
            <a:pPr lvl="1">
              <a:defRPr sz="1800">
                <a:solidFill>
                  <a:srgbClr val="000000"/>
                </a:solidFill>
              </a:defRPr>
            </a:pPr>
            <a:r>
              <a:rPr sz="2400">
                <a:solidFill>
                  <a:srgbClr val="414141"/>
                </a:solidFill>
              </a:rPr>
              <a:t>Body Level Two</a:t>
            </a:r>
          </a:p>
          <a:p>
            <a:pPr lvl="2">
              <a:defRPr sz="1800">
                <a:solidFill>
                  <a:srgbClr val="000000"/>
                </a:solidFill>
              </a:defRPr>
            </a:pPr>
            <a:r>
              <a:rPr sz="2400">
                <a:solidFill>
                  <a:srgbClr val="414141"/>
                </a:solidFill>
              </a:rPr>
              <a:t>Body Level Three</a:t>
            </a:r>
          </a:p>
          <a:p>
            <a:pPr lvl="3">
              <a:defRPr sz="1800">
                <a:solidFill>
                  <a:srgbClr val="000000"/>
                </a:solidFill>
              </a:defRPr>
            </a:pPr>
            <a:r>
              <a:rPr sz="2400">
                <a:solidFill>
                  <a:srgbClr val="414141"/>
                </a:solidFill>
              </a:rPr>
              <a:t>Body Level Four</a:t>
            </a:r>
          </a:p>
          <a:p>
            <a:pPr lvl="4">
              <a:defRPr sz="1800">
                <a:solidFill>
                  <a:srgbClr val="000000"/>
                </a:solidFill>
              </a:defRPr>
            </a:pPr>
            <a:r>
              <a:rPr sz="2400">
                <a:solidFill>
                  <a:srgbClr val="414141"/>
                </a:solidFill>
              </a:rP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
        <p:nvSpPr>
          <p:cNvPr id="30" name="Shape 30"/>
          <p:cNvSpPr>
            <a:spLocks noGrp="1"/>
          </p:cNvSpPr>
          <p:nvPr>
            <p:ph type="body" idx="1"/>
          </p:nvPr>
        </p:nvSpPr>
        <p:spPr>
          <a:prstGeom prst="rect">
            <a:avLst/>
          </a:prstGeom>
        </p:spPr>
        <p:txBody>
          <a:bodyPr/>
          <a:lstStyle/>
          <a:p>
            <a:pPr lvl="0">
              <a:defRPr sz="1800">
                <a:solidFill>
                  <a:srgbClr val="000000"/>
                </a:solidFill>
              </a:defRPr>
            </a:pPr>
            <a:r>
              <a:rPr sz="3600">
                <a:solidFill>
                  <a:srgbClr val="414141"/>
                </a:solidFill>
              </a:rPr>
              <a:t>Body Level One</a:t>
            </a:r>
          </a:p>
          <a:p>
            <a:pPr lvl="1">
              <a:defRPr sz="1800">
                <a:solidFill>
                  <a:srgbClr val="000000"/>
                </a:solidFill>
              </a:defRPr>
            </a:pPr>
            <a:r>
              <a:rPr sz="3600">
                <a:solidFill>
                  <a:srgbClr val="414141"/>
                </a:solidFill>
              </a:rPr>
              <a:t>Body Level Two</a:t>
            </a:r>
          </a:p>
          <a:p>
            <a:pPr lvl="2">
              <a:defRPr sz="1800">
                <a:solidFill>
                  <a:srgbClr val="000000"/>
                </a:solidFill>
              </a:defRPr>
            </a:pPr>
            <a:r>
              <a:rPr sz="3600">
                <a:solidFill>
                  <a:srgbClr val="414141"/>
                </a:solidFill>
              </a:rPr>
              <a:t>Body Level Three</a:t>
            </a:r>
          </a:p>
          <a:p>
            <a:pPr lvl="3">
              <a:defRPr sz="1800">
                <a:solidFill>
                  <a:srgbClr val="000000"/>
                </a:solidFill>
              </a:defRPr>
            </a:pPr>
            <a:r>
              <a:rPr sz="3600">
                <a:solidFill>
                  <a:srgbClr val="414141"/>
                </a:solidFill>
              </a:rPr>
              <a:t>Body Level Four</a:t>
            </a:r>
          </a:p>
          <a:p>
            <a:pPr lvl="4">
              <a:defRPr sz="1800">
                <a:solidFill>
                  <a:srgbClr val="000000"/>
                </a:solidFill>
              </a:defRPr>
            </a:pPr>
            <a:r>
              <a:rPr sz="3600">
                <a:solidFill>
                  <a:srgbClr val="414141"/>
                </a:solidFill>
              </a:rP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32" name="Shape 32"/>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
        <p:nvSpPr>
          <p:cNvPr id="33" name="Shape 33"/>
          <p:cNvSpPr>
            <a:spLocks noGrp="1"/>
          </p:cNvSpPr>
          <p:nvPr>
            <p:ph type="body"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pPr lvl="0">
              <a:defRPr sz="1800">
                <a:solidFill>
                  <a:srgbClr val="000000"/>
                </a:solidFill>
              </a:defRPr>
            </a:pPr>
            <a:r>
              <a:rPr sz="3000">
                <a:solidFill>
                  <a:srgbClr val="414141"/>
                </a:solidFill>
              </a:rPr>
              <a:t>Body Level One</a:t>
            </a:r>
          </a:p>
          <a:p>
            <a:pPr lvl="1">
              <a:defRPr sz="1800">
                <a:solidFill>
                  <a:srgbClr val="000000"/>
                </a:solidFill>
              </a:defRPr>
            </a:pPr>
            <a:r>
              <a:rPr sz="3000">
                <a:solidFill>
                  <a:srgbClr val="414141"/>
                </a:solidFill>
              </a:rPr>
              <a:t>Body Level Two</a:t>
            </a:r>
          </a:p>
          <a:p>
            <a:pPr lvl="2">
              <a:defRPr sz="1800">
                <a:solidFill>
                  <a:srgbClr val="000000"/>
                </a:solidFill>
              </a:defRPr>
            </a:pPr>
            <a:r>
              <a:rPr sz="3000">
                <a:solidFill>
                  <a:srgbClr val="414141"/>
                </a:solidFill>
              </a:rPr>
              <a:t>Body Level Three</a:t>
            </a:r>
          </a:p>
          <a:p>
            <a:pPr lvl="3">
              <a:defRPr sz="1800">
                <a:solidFill>
                  <a:srgbClr val="000000"/>
                </a:solidFill>
              </a:defRPr>
            </a:pPr>
            <a:r>
              <a:rPr sz="3000">
                <a:solidFill>
                  <a:srgbClr val="414141"/>
                </a:solidFill>
              </a:rPr>
              <a:t>Body Level Four</a:t>
            </a:r>
          </a:p>
          <a:p>
            <a:pPr lvl="4">
              <a:defRPr sz="1800">
                <a:solidFill>
                  <a:srgbClr val="000000"/>
                </a:solidFill>
              </a:defRPr>
            </a:pPr>
            <a:r>
              <a:rPr sz="3000">
                <a:solidFill>
                  <a:srgbClr val="414141"/>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5" name="Shape 35"/>
          <p:cNvSpPr>
            <a:spLocks noGrp="1"/>
          </p:cNvSpPr>
          <p:nvPr>
            <p:ph type="body" idx="1"/>
          </p:nvPr>
        </p:nvSpPr>
        <p:spPr>
          <a:xfrm>
            <a:off x="508000" y="1270000"/>
            <a:ext cx="11988800" cy="7213600"/>
          </a:xfrm>
          <a:prstGeom prst="rect">
            <a:avLst/>
          </a:prstGeom>
        </p:spPr>
        <p:txBody>
          <a:bodyPr/>
          <a:lstStyle/>
          <a:p>
            <a:pPr lvl="0">
              <a:defRPr sz="1800">
                <a:solidFill>
                  <a:srgbClr val="000000"/>
                </a:solidFill>
              </a:defRPr>
            </a:pPr>
            <a:r>
              <a:rPr sz="3600">
                <a:solidFill>
                  <a:srgbClr val="414141"/>
                </a:solidFill>
              </a:rPr>
              <a:t>Body Level One</a:t>
            </a:r>
          </a:p>
          <a:p>
            <a:pPr lvl="1">
              <a:defRPr sz="1800">
                <a:solidFill>
                  <a:srgbClr val="000000"/>
                </a:solidFill>
              </a:defRPr>
            </a:pPr>
            <a:r>
              <a:rPr sz="3600">
                <a:solidFill>
                  <a:srgbClr val="414141"/>
                </a:solidFill>
              </a:rPr>
              <a:t>Body Level Two</a:t>
            </a:r>
          </a:p>
          <a:p>
            <a:pPr lvl="2">
              <a:defRPr sz="1800">
                <a:solidFill>
                  <a:srgbClr val="000000"/>
                </a:solidFill>
              </a:defRPr>
            </a:pPr>
            <a:r>
              <a:rPr sz="3600">
                <a:solidFill>
                  <a:srgbClr val="414141"/>
                </a:solidFill>
              </a:rPr>
              <a:t>Body Level Three</a:t>
            </a:r>
          </a:p>
          <a:p>
            <a:pPr lvl="3">
              <a:defRPr sz="1800">
                <a:solidFill>
                  <a:srgbClr val="000000"/>
                </a:solidFill>
              </a:defRPr>
            </a:pPr>
            <a:r>
              <a:rPr sz="3600">
                <a:solidFill>
                  <a:srgbClr val="414141"/>
                </a:solidFill>
              </a:rPr>
              <a:t>Body Level Four</a:t>
            </a:r>
          </a:p>
          <a:p>
            <a:pPr lvl="4">
              <a:defRPr sz="1800">
                <a:solidFill>
                  <a:srgbClr val="000000"/>
                </a:solidFill>
              </a:defRPr>
            </a:pPr>
            <a:r>
              <a:rPr sz="3600">
                <a:solidFill>
                  <a:srgbClr val="414141"/>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508000" y="2171700"/>
            <a:ext cx="1199729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3" name="Shape 3"/>
          <p:cNvSpPr/>
          <p:nvPr/>
        </p:nvSpPr>
        <p:spPr>
          <a:xfrm>
            <a:off x="508000" y="635000"/>
            <a:ext cx="1199729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 name="Shape 4"/>
          <p:cNvSpPr>
            <a:spLocks noGrp="1"/>
          </p:cNvSpPr>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7000">
                <a:solidFill>
                  <a:srgbClr val="D93E2B"/>
                </a:solidFill>
              </a:rPr>
              <a:t>Title Text</a:t>
            </a:r>
          </a:p>
        </p:txBody>
      </p:sp>
      <p:sp>
        <p:nvSpPr>
          <p:cNvPr id="5" name="Shape 5"/>
          <p:cNvSpPr>
            <a:spLocks noGrp="1"/>
          </p:cNvSpPr>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3600">
                <a:solidFill>
                  <a:srgbClr val="414141"/>
                </a:solidFill>
              </a:rPr>
              <a:t>Body Level One</a:t>
            </a:r>
          </a:p>
          <a:p>
            <a:pPr lvl="1">
              <a:defRPr sz="1800">
                <a:solidFill>
                  <a:srgbClr val="000000"/>
                </a:solidFill>
              </a:defRPr>
            </a:pPr>
            <a:r>
              <a:rPr sz="3600">
                <a:solidFill>
                  <a:srgbClr val="414141"/>
                </a:solidFill>
              </a:rPr>
              <a:t>Body Level Two</a:t>
            </a:r>
          </a:p>
          <a:p>
            <a:pPr lvl="2">
              <a:defRPr sz="1800">
                <a:solidFill>
                  <a:srgbClr val="000000"/>
                </a:solidFill>
              </a:defRPr>
            </a:pPr>
            <a:r>
              <a:rPr sz="3600">
                <a:solidFill>
                  <a:srgbClr val="414141"/>
                </a:solidFill>
              </a:rPr>
              <a:t>Body Level Three</a:t>
            </a:r>
          </a:p>
          <a:p>
            <a:pPr lvl="3">
              <a:defRPr sz="1800">
                <a:solidFill>
                  <a:srgbClr val="000000"/>
                </a:solidFill>
              </a:defRPr>
            </a:pPr>
            <a:r>
              <a:rPr sz="3600">
                <a:solidFill>
                  <a:srgbClr val="414141"/>
                </a:solidFill>
              </a:rPr>
              <a:t>Body Level Four</a:t>
            </a:r>
          </a:p>
          <a:p>
            <a:pPr lvl="4">
              <a:defRPr sz="1800">
                <a:solidFill>
                  <a:srgbClr val="000000"/>
                </a:solidFill>
              </a:defRPr>
            </a:pPr>
            <a:r>
              <a:rPr sz="3600">
                <a:solidFill>
                  <a:srgbClr val="414141"/>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ctr" defTabSz="584200">
        <a:lnSpc>
          <a:spcPct val="90000"/>
        </a:lnSpc>
        <a:spcBef>
          <a:spcPts val="1600"/>
        </a:spcBef>
        <a:defRPr sz="7000">
          <a:solidFill>
            <a:srgbClr val="D93E2B"/>
          </a:solidFill>
          <a:latin typeface="+mn-lt"/>
          <a:ea typeface="+mn-ea"/>
          <a:cs typeface="+mn-cs"/>
          <a:sym typeface="Bodoni SvtyTwo ITC TT-Book"/>
        </a:defRPr>
      </a:lvl1pPr>
      <a:lvl2pPr indent="228600" algn="ctr" defTabSz="584200">
        <a:lnSpc>
          <a:spcPct val="90000"/>
        </a:lnSpc>
        <a:spcBef>
          <a:spcPts val="1600"/>
        </a:spcBef>
        <a:defRPr sz="7000">
          <a:solidFill>
            <a:srgbClr val="D93E2B"/>
          </a:solidFill>
          <a:latin typeface="+mn-lt"/>
          <a:ea typeface="+mn-ea"/>
          <a:cs typeface="+mn-cs"/>
          <a:sym typeface="Bodoni SvtyTwo ITC TT-Book"/>
        </a:defRPr>
      </a:lvl2pPr>
      <a:lvl3pPr indent="457200" algn="ctr" defTabSz="584200">
        <a:lnSpc>
          <a:spcPct val="90000"/>
        </a:lnSpc>
        <a:spcBef>
          <a:spcPts val="1600"/>
        </a:spcBef>
        <a:defRPr sz="7000">
          <a:solidFill>
            <a:srgbClr val="D93E2B"/>
          </a:solidFill>
          <a:latin typeface="+mn-lt"/>
          <a:ea typeface="+mn-ea"/>
          <a:cs typeface="+mn-cs"/>
          <a:sym typeface="Bodoni SvtyTwo ITC TT-Book"/>
        </a:defRPr>
      </a:lvl3pPr>
      <a:lvl4pPr indent="685800" algn="ctr" defTabSz="584200">
        <a:lnSpc>
          <a:spcPct val="90000"/>
        </a:lnSpc>
        <a:spcBef>
          <a:spcPts val="1600"/>
        </a:spcBef>
        <a:defRPr sz="7000">
          <a:solidFill>
            <a:srgbClr val="D93E2B"/>
          </a:solidFill>
          <a:latin typeface="+mn-lt"/>
          <a:ea typeface="+mn-ea"/>
          <a:cs typeface="+mn-cs"/>
          <a:sym typeface="Bodoni SvtyTwo ITC TT-Book"/>
        </a:defRPr>
      </a:lvl4pPr>
      <a:lvl5pPr indent="914400" algn="ctr" defTabSz="584200">
        <a:lnSpc>
          <a:spcPct val="90000"/>
        </a:lnSpc>
        <a:spcBef>
          <a:spcPts val="1600"/>
        </a:spcBef>
        <a:defRPr sz="7000">
          <a:solidFill>
            <a:srgbClr val="D93E2B"/>
          </a:solidFill>
          <a:latin typeface="+mn-lt"/>
          <a:ea typeface="+mn-ea"/>
          <a:cs typeface="+mn-cs"/>
          <a:sym typeface="Bodoni SvtyTwo ITC TT-Book"/>
        </a:defRPr>
      </a:lvl5pPr>
      <a:lvl6pPr indent="1143000" algn="ctr" defTabSz="584200">
        <a:lnSpc>
          <a:spcPct val="90000"/>
        </a:lnSpc>
        <a:spcBef>
          <a:spcPts val="1600"/>
        </a:spcBef>
        <a:defRPr sz="7000">
          <a:solidFill>
            <a:srgbClr val="D93E2B"/>
          </a:solidFill>
          <a:latin typeface="+mn-lt"/>
          <a:ea typeface="+mn-ea"/>
          <a:cs typeface="+mn-cs"/>
          <a:sym typeface="Bodoni SvtyTwo ITC TT-Book"/>
        </a:defRPr>
      </a:lvl6pPr>
      <a:lvl7pPr indent="1371600" algn="ctr" defTabSz="584200">
        <a:lnSpc>
          <a:spcPct val="90000"/>
        </a:lnSpc>
        <a:spcBef>
          <a:spcPts val="1600"/>
        </a:spcBef>
        <a:defRPr sz="7000">
          <a:solidFill>
            <a:srgbClr val="D93E2B"/>
          </a:solidFill>
          <a:latin typeface="+mn-lt"/>
          <a:ea typeface="+mn-ea"/>
          <a:cs typeface="+mn-cs"/>
          <a:sym typeface="Bodoni SvtyTwo ITC TT-Book"/>
        </a:defRPr>
      </a:lvl7pPr>
      <a:lvl8pPr indent="1600200" algn="ctr" defTabSz="584200">
        <a:lnSpc>
          <a:spcPct val="90000"/>
        </a:lnSpc>
        <a:spcBef>
          <a:spcPts val="1600"/>
        </a:spcBef>
        <a:defRPr sz="7000">
          <a:solidFill>
            <a:srgbClr val="D93E2B"/>
          </a:solidFill>
          <a:latin typeface="+mn-lt"/>
          <a:ea typeface="+mn-ea"/>
          <a:cs typeface="+mn-cs"/>
          <a:sym typeface="Bodoni SvtyTwo ITC TT-Book"/>
        </a:defRPr>
      </a:lvl8pPr>
      <a:lvl9pPr indent="1828800" algn="ctr" defTabSz="584200">
        <a:lnSpc>
          <a:spcPct val="90000"/>
        </a:lnSpc>
        <a:spcBef>
          <a:spcPts val="1600"/>
        </a:spcBef>
        <a:defRPr sz="7000">
          <a:solidFill>
            <a:srgbClr val="D93E2B"/>
          </a:solidFill>
          <a:latin typeface="+mn-lt"/>
          <a:ea typeface="+mn-ea"/>
          <a:cs typeface="+mn-cs"/>
          <a:sym typeface="Bodoni SvtyTwo ITC TT-Book"/>
        </a:defRPr>
      </a:lvl9pPr>
    </p:titleStyle>
    <p:bodyStyle>
      <a:lvl1pPr marL="4699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9398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4097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8796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3495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8194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6pPr>
      <a:lvl7pPr marL="32893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7pPr>
      <a:lvl8pPr marL="37592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8pPr>
      <a:lvl9pPr marL="42291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9pPr>
    </p:bodyStyle>
    <p:otherStyle>
      <a:lvl1pPr algn="ctr" defTabSz="584200">
        <a:defRPr>
          <a:solidFill>
            <a:schemeClr val="tx1"/>
          </a:solidFill>
          <a:latin typeface="+mn-lt"/>
          <a:ea typeface="+mn-ea"/>
          <a:cs typeface="+mn-cs"/>
          <a:sym typeface="Palatino"/>
        </a:defRPr>
      </a:lvl1pPr>
      <a:lvl2pPr indent="228600" algn="ctr" defTabSz="584200">
        <a:defRPr>
          <a:solidFill>
            <a:schemeClr val="tx1"/>
          </a:solidFill>
          <a:latin typeface="+mn-lt"/>
          <a:ea typeface="+mn-ea"/>
          <a:cs typeface="+mn-cs"/>
          <a:sym typeface="Palatino"/>
        </a:defRPr>
      </a:lvl2pPr>
      <a:lvl3pPr indent="457200" algn="ctr" defTabSz="584200">
        <a:defRPr>
          <a:solidFill>
            <a:schemeClr val="tx1"/>
          </a:solidFill>
          <a:latin typeface="+mn-lt"/>
          <a:ea typeface="+mn-ea"/>
          <a:cs typeface="+mn-cs"/>
          <a:sym typeface="Palatino"/>
        </a:defRPr>
      </a:lvl3pPr>
      <a:lvl4pPr indent="685800" algn="ctr" defTabSz="584200">
        <a:defRPr>
          <a:solidFill>
            <a:schemeClr val="tx1"/>
          </a:solidFill>
          <a:latin typeface="+mn-lt"/>
          <a:ea typeface="+mn-ea"/>
          <a:cs typeface="+mn-cs"/>
          <a:sym typeface="Palatino"/>
        </a:defRPr>
      </a:lvl4pPr>
      <a:lvl5pPr indent="914400" algn="ctr" defTabSz="584200">
        <a:defRPr>
          <a:solidFill>
            <a:schemeClr val="tx1"/>
          </a:solidFill>
          <a:latin typeface="+mn-lt"/>
          <a:ea typeface="+mn-ea"/>
          <a:cs typeface="+mn-cs"/>
          <a:sym typeface="Palatino"/>
        </a:defRPr>
      </a:lvl5pPr>
      <a:lvl6pPr indent="1143000" algn="ctr" defTabSz="584200">
        <a:defRPr>
          <a:solidFill>
            <a:schemeClr val="tx1"/>
          </a:solidFill>
          <a:latin typeface="+mn-lt"/>
          <a:ea typeface="+mn-ea"/>
          <a:cs typeface="+mn-cs"/>
          <a:sym typeface="Palatino"/>
        </a:defRPr>
      </a:lvl6pPr>
      <a:lvl7pPr indent="1371600" algn="ctr" defTabSz="584200">
        <a:defRPr>
          <a:solidFill>
            <a:schemeClr val="tx1"/>
          </a:solidFill>
          <a:latin typeface="+mn-lt"/>
          <a:ea typeface="+mn-ea"/>
          <a:cs typeface="+mn-cs"/>
          <a:sym typeface="Palatino"/>
        </a:defRPr>
      </a:lvl7pPr>
      <a:lvl8pPr indent="1600200" algn="ctr" defTabSz="584200">
        <a:defRPr>
          <a:solidFill>
            <a:schemeClr val="tx1"/>
          </a:solidFill>
          <a:latin typeface="+mn-lt"/>
          <a:ea typeface="+mn-ea"/>
          <a:cs typeface="+mn-cs"/>
          <a:sym typeface="Palatino"/>
        </a:defRPr>
      </a:lvl8pPr>
      <a:lvl9pPr indent="1828800" algn="ctr" defTabSz="584200">
        <a:defRPr>
          <a:solidFill>
            <a:schemeClr val="tx1"/>
          </a:solidFill>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5"/>
          <p:cNvGrpSpPr/>
          <p:nvPr/>
        </p:nvGrpSpPr>
        <p:grpSpPr>
          <a:xfrm>
            <a:off x="469900" y="544561"/>
            <a:ext cx="12065000" cy="5537201"/>
            <a:chOff x="-127000" y="-88900"/>
            <a:chExt cx="12065000" cy="5537200"/>
          </a:xfrm>
        </p:grpSpPr>
        <p:pic>
          <p:nvPicPr>
            <p:cNvPr id="44" name="Unico_Anello.png"/>
            <p:cNvPicPr/>
            <p:nvPr/>
          </p:nvPicPr>
          <p:blipFill>
            <a:blip r:embed="rId3">
              <a:extLst/>
            </a:blip>
            <a:srcRect t="2550" b="39224"/>
            <a:stretch>
              <a:fillRect/>
            </a:stretch>
          </p:blipFill>
          <p:spPr>
            <a:xfrm>
              <a:off x="0" y="0"/>
              <a:ext cx="11811000" cy="5207000"/>
            </a:xfrm>
            <a:prstGeom prst="rect">
              <a:avLst/>
            </a:prstGeom>
            <a:ln>
              <a:noFill/>
            </a:ln>
            <a:effectLst/>
          </p:spPr>
        </p:pic>
        <p:pic>
          <p:nvPicPr>
            <p:cNvPr id="43" name="Picture 42"/>
            <p:cNvPicPr/>
            <p:nvPr/>
          </p:nvPicPr>
          <p:blipFill>
            <a:blip r:embed="rId4">
              <a:extLst/>
            </a:blip>
            <a:stretch>
              <a:fillRect/>
            </a:stretch>
          </p:blipFill>
          <p:spPr>
            <a:xfrm>
              <a:off x="-127000" y="-88900"/>
              <a:ext cx="12065000" cy="5537200"/>
            </a:xfrm>
            <a:prstGeom prst="rect">
              <a:avLst/>
            </a:prstGeom>
            <a:effectLst/>
          </p:spPr>
        </p:pic>
      </p:grpSp>
      <p:sp>
        <p:nvSpPr>
          <p:cNvPr id="46" name="Shape 46"/>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Hypertext Transfer Protocol</a:t>
            </a:r>
          </a:p>
        </p:txBody>
      </p:sp>
      <p:sp>
        <p:nvSpPr>
          <p:cNvPr id="47" name="Shape 47"/>
          <p:cNvSpPr>
            <a:spLocks noGrp="1"/>
          </p:cNvSpPr>
          <p:nvPr>
            <p:ph type="body" idx="1"/>
          </p:nvPr>
        </p:nvSpPr>
        <p:spPr>
          <a:prstGeom prst="rect">
            <a:avLst/>
          </a:prstGeom>
        </p:spPr>
        <p:txBody>
          <a:bodyPr/>
          <a:lstStyle/>
          <a:p>
            <a:pPr lvl="0">
              <a:defRPr sz="1800">
                <a:solidFill>
                  <a:srgbClr val="000000"/>
                </a:solidFill>
              </a:defRPr>
            </a:pPr>
            <a:r>
              <a:rPr sz="2400">
                <a:solidFill>
                  <a:srgbClr val="414141"/>
                </a:solidFill>
              </a:rPr>
              <a:t>One Protocol to Rule Them All</a:t>
            </a:r>
          </a:p>
        </p:txBody>
      </p:sp>
      <p:pic>
        <p:nvPicPr>
          <p:cNvPr id="48" name="Application_Layer.png"/>
          <p:cNvPicPr/>
          <p:nvPr/>
        </p:nvPicPr>
        <p:blipFill>
          <a:blip r:embed="rId5">
            <a:extLst/>
          </a:blip>
          <a:stretch>
            <a:fillRect/>
          </a:stretch>
        </p:blipFill>
        <p:spPr>
          <a:xfrm>
            <a:off x="4870450" y="1682750"/>
            <a:ext cx="3263900" cy="6388100"/>
          </a:xfrm>
          <a:prstGeom prst="rect">
            <a:avLst/>
          </a:prstGeom>
          <a:ln w="12700">
            <a:miter lim="400000"/>
          </a:ln>
        </p:spPr>
      </p:pic>
      <p:pic>
        <p:nvPicPr>
          <p:cNvPr id="49" name="modern atin.png"/>
          <p:cNvPicPr/>
          <p:nvPr/>
        </p:nvPicPr>
        <p:blipFill>
          <a:blip r:embed="rId6">
            <a:extLst/>
          </a:blip>
          <a:stretch>
            <a:fillRect/>
          </a:stretch>
        </p:blipFill>
        <p:spPr>
          <a:xfrm>
            <a:off x="4870450" y="1682750"/>
            <a:ext cx="3263900" cy="63881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p:tmAbs val="0"/>
                                  </p:iterate>
                                  <p:childTnLst>
                                    <p:set>
                                      <p:cBhvr>
                                        <p:cTn id="6" fill="hold"/>
                                        <p:tgtEl>
                                          <p:spTgt spid="48"/>
                                        </p:tgtEl>
                                        <p:attrNameLst>
                                          <p:attrName>style.visibility</p:attrName>
                                        </p:attrNameLst>
                                      </p:cBhvr>
                                      <p:to>
                                        <p:strVal val="visible"/>
                                      </p:to>
                                    </p:set>
                                    <p:animEffect transition="in" filter="fade">
                                      <p:cBhvr>
                                        <p:cTn id="7" dur="10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2" nodeType="clickEffect">
                                  <p:stCondLst>
                                    <p:cond delay="0"/>
                                  </p:stCondLst>
                                  <p:iterate>
                                    <p:tmAbs val="0"/>
                                  </p:iterate>
                                  <p:childTnLst>
                                    <p:animEffect transition="out" filter="fade">
                                      <p:cBhvr>
                                        <p:cTn id="11" dur="1000" fill="hold"/>
                                        <p:tgtEl>
                                          <p:spTgt spid="48"/>
                                        </p:tgtEl>
                                      </p:cBhvr>
                                    </p:animEffect>
                                    <p:set>
                                      <p:cBhvr>
                                        <p:cTn id="12" fill="hold">
                                          <p:stCondLst>
                                            <p:cond delay="999"/>
                                          </p:stCondLst>
                                        </p:cTn>
                                        <p:tgtEl>
                                          <p:spTgt spid="4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3" nodeType="clickEffect">
                                  <p:stCondLst>
                                    <p:cond delay="0"/>
                                  </p:stCondLst>
                                  <p:iterate>
                                    <p:tmAbs val="0"/>
                                  </p:iterate>
                                  <p:childTnLst>
                                    <p:set>
                                      <p:cBhvr>
                                        <p:cTn id="16" fill="hold"/>
                                        <p:tgtEl>
                                          <p:spTgt spid="49"/>
                                        </p:tgtEl>
                                        <p:attrNameLst>
                                          <p:attrName>style.visibility</p:attrName>
                                        </p:attrNameLst>
                                      </p:cBhvr>
                                      <p:to>
                                        <p:strVal val="visible"/>
                                      </p:to>
                                    </p:set>
                                    <p:animEffect transition="in" filter="fade">
                                      <p:cBhvr>
                                        <p:cTn id="17"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1" animBg="1" advAuto="0"/>
      <p:bldP spid="48" grpId="2" animBg="1" advAuto="0"/>
      <p:bldP spid="49" grpId="3"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HTTP Verbs</a:t>
            </a:r>
          </a:p>
        </p:txBody>
      </p:sp>
      <p:sp>
        <p:nvSpPr>
          <p:cNvPr id="133" name="Shape 133"/>
          <p:cNvSpPr>
            <a:spLocks noGrp="1"/>
          </p:cNvSpPr>
          <p:nvPr>
            <p:ph type="body" idx="1"/>
          </p:nvPr>
        </p:nvSpPr>
        <p:spPr>
          <a:prstGeom prst="rect">
            <a:avLst/>
          </a:prstGeom>
        </p:spPr>
        <p:txBody>
          <a:bodyPr/>
          <a:lstStyle/>
          <a:p>
            <a:pPr lvl="0">
              <a:defRPr sz="1800">
                <a:solidFill>
                  <a:srgbClr val="000000"/>
                </a:solidFill>
              </a:defRPr>
            </a:pPr>
            <a:r>
              <a:rPr sz="3600">
                <a:solidFill>
                  <a:srgbClr val="414141"/>
                </a:solidFill>
              </a:rPr>
              <a:t>GET</a:t>
            </a:r>
          </a:p>
          <a:p>
            <a:pPr lvl="0">
              <a:defRPr sz="1800">
                <a:solidFill>
                  <a:srgbClr val="000000"/>
                </a:solidFill>
              </a:defRPr>
            </a:pPr>
            <a:r>
              <a:rPr sz="3600">
                <a:solidFill>
                  <a:srgbClr val="414141"/>
                </a:solidFill>
              </a:rPr>
              <a:t>HEAD: “If I were to GET this, what would the headers be?”</a:t>
            </a:r>
          </a:p>
          <a:p>
            <a:pPr lvl="0">
              <a:defRPr sz="1800">
                <a:solidFill>
                  <a:srgbClr val="000000"/>
                </a:solidFill>
              </a:defRPr>
            </a:pPr>
            <a:r>
              <a:rPr sz="3600">
                <a:solidFill>
                  <a:srgbClr val="414141"/>
                </a:solidFill>
              </a:rPr>
              <a:t>POST: Form submission</a:t>
            </a:r>
          </a:p>
          <a:p>
            <a:pPr lvl="0">
              <a:defRPr sz="1800">
                <a:solidFill>
                  <a:srgbClr val="000000"/>
                </a:solidFill>
              </a:defRPr>
            </a:pPr>
            <a:r>
              <a:rPr sz="3600">
                <a:solidFill>
                  <a:srgbClr val="414141"/>
                </a:solidFill>
              </a:rPr>
              <a:t>PUT, DELETE: Sometimes used.</a:t>
            </a:r>
          </a:p>
          <a:p>
            <a:pPr lvl="0">
              <a:defRPr sz="1800">
                <a:solidFill>
                  <a:srgbClr val="000000"/>
                </a:solidFill>
              </a:defRPr>
            </a:pPr>
            <a:r>
              <a:rPr sz="3600">
                <a:solidFill>
                  <a:srgbClr val="414141"/>
                </a:solidFill>
              </a:rPr>
              <a:t>TRACE, OPTIONS: Nah.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33">
                                            <p:bg/>
                                          </p:spTgt>
                                        </p:tgtEl>
                                        <p:attrNameLst>
                                          <p:attrName>style.visibility</p:attrName>
                                        </p:attrNameLst>
                                      </p:cBhvr>
                                      <p:to>
                                        <p:strVal val="visible"/>
                                      </p:to>
                                    </p:set>
                                    <p:anim calcmode="lin" valueType="num">
                                      <p:cBhvr>
                                        <p:cTn id="7" dur="750" fill="hold"/>
                                        <p:tgtEl>
                                          <p:spTgt spid="133">
                                            <p:bg/>
                                          </p:spTgt>
                                        </p:tgtEl>
                                        <p:attrNameLst>
                                          <p:attrName>ppt_w</p:attrName>
                                        </p:attrNameLst>
                                      </p:cBhvr>
                                      <p:tavLst>
                                        <p:tav tm="0">
                                          <p:val>
                                            <p:fltVal val="0"/>
                                          </p:val>
                                        </p:tav>
                                        <p:tav tm="100000">
                                          <p:val>
                                            <p:strVal val="#ppt_w"/>
                                          </p:val>
                                        </p:tav>
                                      </p:tavLst>
                                    </p:anim>
                                    <p:anim calcmode="lin" valueType="num">
                                      <p:cBhvr>
                                        <p:cTn id="8" dur="750" fill="hold"/>
                                        <p:tgtEl>
                                          <p:spTgt spid="133">
                                            <p:bg/>
                                          </p:spTgt>
                                        </p:tgtEl>
                                        <p:attrNameLst>
                                          <p:attrName>ppt_h</p:attrName>
                                        </p:attrNameLst>
                                      </p:cBhvr>
                                      <p:tavLst>
                                        <p:tav tm="0">
                                          <p:val>
                                            <p:fltVal val="0"/>
                                          </p:val>
                                        </p:tav>
                                        <p:tav tm="100000">
                                          <p:val>
                                            <p:strVal val="#ppt_h"/>
                                          </p:val>
                                        </p:tav>
                                      </p:tavLst>
                                    </p:anim>
                                  </p:childTnLst>
                                </p:cTn>
                              </p:par>
                              <p:par>
                                <p:cTn id="9" presetID="23" presetClass="entr" presetSubtype="16" fill="hold" grpId="1">
                                  <p:stCondLst>
                                    <p:cond delay="0"/>
                                  </p:stCondLst>
                                  <p:iterate>
                                    <p:tmAbs val="0"/>
                                  </p:iterate>
                                  <p:childTnLst>
                                    <p:set>
                                      <p:cBhvr>
                                        <p:cTn id="10" fill="hold"/>
                                        <p:tgtEl>
                                          <p:spTgt spid="133">
                                            <p:txEl>
                                              <p:pRg st="0" end="0"/>
                                            </p:txEl>
                                          </p:spTgt>
                                        </p:tgtEl>
                                        <p:attrNameLst>
                                          <p:attrName>style.visibility</p:attrName>
                                        </p:attrNameLst>
                                      </p:cBhvr>
                                      <p:to>
                                        <p:strVal val="visible"/>
                                      </p:to>
                                    </p:set>
                                    <p:anim calcmode="lin" valueType="num">
                                      <p:cBhvr>
                                        <p:cTn id="11" dur="750" fill="hold"/>
                                        <p:tgtEl>
                                          <p:spTgt spid="133">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3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1" nodeType="clickEffect">
                                  <p:stCondLst>
                                    <p:cond delay="0"/>
                                  </p:stCondLst>
                                  <p:iterate>
                                    <p:tmAbs val="0"/>
                                  </p:iterate>
                                  <p:childTnLst>
                                    <p:set>
                                      <p:cBhvr>
                                        <p:cTn id="16" fill="hold"/>
                                        <p:tgtEl>
                                          <p:spTgt spid="133">
                                            <p:txEl>
                                              <p:pRg st="1" end="1"/>
                                            </p:txEl>
                                          </p:spTgt>
                                        </p:tgtEl>
                                        <p:attrNameLst>
                                          <p:attrName>style.visibility</p:attrName>
                                        </p:attrNameLst>
                                      </p:cBhvr>
                                      <p:to>
                                        <p:strVal val="visible"/>
                                      </p:to>
                                    </p:set>
                                    <p:anim calcmode="lin" valueType="num">
                                      <p:cBhvr>
                                        <p:cTn id="17" dur="750" fill="hold"/>
                                        <p:tgtEl>
                                          <p:spTgt spid="133">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3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1" nodeType="clickEffect">
                                  <p:stCondLst>
                                    <p:cond delay="0"/>
                                  </p:stCondLst>
                                  <p:iterate>
                                    <p:tmAbs val="0"/>
                                  </p:iterate>
                                  <p:childTnLst>
                                    <p:set>
                                      <p:cBhvr>
                                        <p:cTn id="22" fill="hold"/>
                                        <p:tgtEl>
                                          <p:spTgt spid="133">
                                            <p:txEl>
                                              <p:pRg st="2" end="2"/>
                                            </p:txEl>
                                          </p:spTgt>
                                        </p:tgtEl>
                                        <p:attrNameLst>
                                          <p:attrName>style.visibility</p:attrName>
                                        </p:attrNameLst>
                                      </p:cBhvr>
                                      <p:to>
                                        <p:strVal val="visible"/>
                                      </p:to>
                                    </p:set>
                                    <p:anim calcmode="lin" valueType="num">
                                      <p:cBhvr>
                                        <p:cTn id="23" dur="750" fill="hold"/>
                                        <p:tgtEl>
                                          <p:spTgt spid="133">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3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1" nodeType="clickEffect">
                                  <p:stCondLst>
                                    <p:cond delay="0"/>
                                  </p:stCondLst>
                                  <p:iterate>
                                    <p:tmAbs val="0"/>
                                  </p:iterate>
                                  <p:childTnLst>
                                    <p:set>
                                      <p:cBhvr>
                                        <p:cTn id="28" fill="hold"/>
                                        <p:tgtEl>
                                          <p:spTgt spid="133">
                                            <p:txEl>
                                              <p:pRg st="3" end="3"/>
                                            </p:txEl>
                                          </p:spTgt>
                                        </p:tgtEl>
                                        <p:attrNameLst>
                                          <p:attrName>style.visibility</p:attrName>
                                        </p:attrNameLst>
                                      </p:cBhvr>
                                      <p:to>
                                        <p:strVal val="visible"/>
                                      </p:to>
                                    </p:set>
                                    <p:anim calcmode="lin" valueType="num">
                                      <p:cBhvr>
                                        <p:cTn id="29" dur="750" fill="hold"/>
                                        <p:tgtEl>
                                          <p:spTgt spid="133">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3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1" nodeType="clickEffect">
                                  <p:stCondLst>
                                    <p:cond delay="0"/>
                                  </p:stCondLst>
                                  <p:iterate>
                                    <p:tmAbs val="0"/>
                                  </p:iterate>
                                  <p:childTnLst>
                                    <p:set>
                                      <p:cBhvr>
                                        <p:cTn id="34" fill="hold"/>
                                        <p:tgtEl>
                                          <p:spTgt spid="133">
                                            <p:txEl>
                                              <p:pRg st="4" end="4"/>
                                            </p:txEl>
                                          </p:spTgt>
                                        </p:tgtEl>
                                        <p:attrNameLst>
                                          <p:attrName>style.visibility</p:attrName>
                                        </p:attrNameLst>
                                      </p:cBhvr>
                                      <p:to>
                                        <p:strVal val="visible"/>
                                      </p:to>
                                    </p:set>
                                    <p:anim calcmode="lin" valueType="num">
                                      <p:cBhvr>
                                        <p:cTn id="35" dur="750" fill="hold"/>
                                        <p:tgtEl>
                                          <p:spTgt spid="133">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3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1"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Screen Shot 2014-11-18 at 3.41.06 PM.png"/>
          <p:cNvPicPr/>
          <p:nvPr/>
        </p:nvPicPr>
        <p:blipFill>
          <a:blip r:embed="rId3">
            <a:extLst/>
          </a:blip>
          <a:stretch>
            <a:fillRect/>
          </a:stretch>
        </p:blipFill>
        <p:spPr>
          <a:xfrm>
            <a:off x="0" y="319270"/>
            <a:ext cx="13004801" cy="9115060"/>
          </a:xfrm>
          <a:prstGeom prst="rect">
            <a:avLst/>
          </a:prstGeom>
          <a:ln w="12700">
            <a:miter lim="400000"/>
          </a:ln>
        </p:spPr>
      </p:pic>
      <p:pic>
        <p:nvPicPr>
          <p:cNvPr id="138" name="post2.png"/>
          <p:cNvPicPr/>
          <p:nvPr/>
        </p:nvPicPr>
        <p:blipFill>
          <a:blip r:embed="rId4">
            <a:extLst/>
          </a:blip>
          <a:stretch>
            <a:fillRect/>
          </a:stretch>
        </p:blipFill>
        <p:spPr>
          <a:xfrm>
            <a:off x="0" y="319270"/>
            <a:ext cx="13004801" cy="9115060"/>
          </a:xfrm>
          <a:prstGeom prst="rect">
            <a:avLst/>
          </a:prstGeom>
          <a:ln w="12700">
            <a:miter lim="400000"/>
          </a:ln>
        </p:spPr>
      </p:pic>
      <p:pic>
        <p:nvPicPr>
          <p:cNvPr id="139" name="post3.png"/>
          <p:cNvPicPr/>
          <p:nvPr/>
        </p:nvPicPr>
        <p:blipFill>
          <a:blip r:embed="rId5">
            <a:extLst/>
          </a:blip>
          <a:stretch>
            <a:fillRect/>
          </a:stretch>
        </p:blipFill>
        <p:spPr>
          <a:xfrm>
            <a:off x="-1" y="319270"/>
            <a:ext cx="13004801" cy="9115060"/>
          </a:xfrm>
          <a:prstGeom prst="rect">
            <a:avLst/>
          </a:prstGeom>
          <a:ln w="12700">
            <a:miter lim="400000"/>
          </a:ln>
        </p:spPr>
      </p:pic>
      <p:pic>
        <p:nvPicPr>
          <p:cNvPr id="140" name="post4.png"/>
          <p:cNvPicPr/>
          <p:nvPr/>
        </p:nvPicPr>
        <p:blipFill>
          <a:blip r:embed="rId6">
            <a:extLst/>
          </a:blip>
          <a:stretch>
            <a:fillRect/>
          </a:stretch>
        </p:blipFill>
        <p:spPr>
          <a:xfrm>
            <a:off x="-1" y="319270"/>
            <a:ext cx="13004801" cy="9115060"/>
          </a:xfrm>
          <a:prstGeom prst="rect">
            <a:avLst/>
          </a:prstGeom>
          <a:ln w="12700">
            <a:miter lim="400000"/>
          </a:ln>
        </p:spPr>
      </p:pic>
      <p:pic>
        <p:nvPicPr>
          <p:cNvPr id="141" name="post5.png"/>
          <p:cNvPicPr/>
          <p:nvPr/>
        </p:nvPicPr>
        <p:blipFill>
          <a:blip r:embed="rId7">
            <a:extLst/>
          </a:blip>
          <a:stretch>
            <a:fillRect/>
          </a:stretch>
        </p:blipFill>
        <p:spPr>
          <a:xfrm>
            <a:off x="-1" y="319270"/>
            <a:ext cx="13004801" cy="911506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p:tmAbs val="0"/>
                                  </p:iterate>
                                  <p:childTnLst>
                                    <p:set>
                                      <p:cBhvr>
                                        <p:cTn id="6" fill="hold"/>
                                        <p:tgtEl>
                                          <p:spTgt spid="138"/>
                                        </p:tgtEl>
                                        <p:attrNameLst>
                                          <p:attrName>style.visibility</p:attrName>
                                        </p:attrNameLst>
                                      </p:cBhvr>
                                      <p:to>
                                        <p:strVal val="visible"/>
                                      </p:to>
                                    </p:set>
                                    <p:animEffect transition="in" filter="fade">
                                      <p:cBhvr>
                                        <p:cTn id="7" dur="10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2" nodeType="clickEffect">
                                  <p:stCondLst>
                                    <p:cond delay="0"/>
                                  </p:stCondLst>
                                  <p:iterate>
                                    <p:tmAbs val="0"/>
                                  </p:iterate>
                                  <p:childTnLst>
                                    <p:set>
                                      <p:cBhvr>
                                        <p:cTn id="11" fill="hold"/>
                                        <p:tgtEl>
                                          <p:spTgt spid="139"/>
                                        </p:tgtEl>
                                        <p:attrNameLst>
                                          <p:attrName>style.visibility</p:attrName>
                                        </p:attrNameLst>
                                      </p:cBhvr>
                                      <p:to>
                                        <p:strVal val="visible"/>
                                      </p:to>
                                    </p:set>
                                    <p:animEffect transition="in" filter="fade">
                                      <p:cBhvr>
                                        <p:cTn id="12" dur="1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1" animBg="1" advAuto="0"/>
      <p:bldP spid="139"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Screen Shot 2014-11-18 at 3.55.13 PM.png"/>
          <p:cNvPicPr/>
          <p:nvPr/>
        </p:nvPicPr>
        <p:blipFill>
          <a:blip r:embed="rId3">
            <a:extLst/>
          </a:blip>
          <a:stretch>
            <a:fillRect/>
          </a:stretch>
        </p:blipFill>
        <p:spPr>
          <a:xfrm>
            <a:off x="-1" y="319270"/>
            <a:ext cx="13004801" cy="9115060"/>
          </a:xfrm>
          <a:prstGeom prst="rect">
            <a:avLst/>
          </a:prstGeom>
          <a:ln w="12700">
            <a:miter lim="400000"/>
          </a:ln>
        </p:spPr>
      </p:pic>
      <p:pic>
        <p:nvPicPr>
          <p:cNvPr id="146" name="postback2.png"/>
          <p:cNvPicPr/>
          <p:nvPr/>
        </p:nvPicPr>
        <p:blipFill>
          <a:blip r:embed="rId4">
            <a:extLst/>
          </a:blip>
          <a:stretch>
            <a:fillRect/>
          </a:stretch>
        </p:blipFill>
        <p:spPr>
          <a:xfrm>
            <a:off x="-1" y="319270"/>
            <a:ext cx="13004801" cy="9115060"/>
          </a:xfrm>
          <a:prstGeom prst="rect">
            <a:avLst/>
          </a:prstGeom>
          <a:ln w="12700">
            <a:miter lim="400000"/>
          </a:ln>
        </p:spPr>
      </p:pic>
      <p:pic>
        <p:nvPicPr>
          <p:cNvPr id="147" name="postback3.png"/>
          <p:cNvPicPr/>
          <p:nvPr/>
        </p:nvPicPr>
        <p:blipFill>
          <a:blip r:embed="rId5">
            <a:extLst/>
          </a:blip>
          <a:stretch>
            <a:fillRect/>
          </a:stretch>
        </p:blipFill>
        <p:spPr>
          <a:xfrm>
            <a:off x="-1" y="319270"/>
            <a:ext cx="13004801" cy="911506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p:tmAbs val="0"/>
                                  </p:iterate>
                                  <p:childTnLst>
                                    <p:set>
                                      <p:cBhvr>
                                        <p:cTn id="6" fill="hold"/>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URL Encoding</a:t>
            </a:r>
          </a:p>
        </p:txBody>
      </p:sp>
      <p:sp>
        <p:nvSpPr>
          <p:cNvPr id="152" name="Shape 152"/>
          <p:cNvSpPr>
            <a:spLocks noGrp="1"/>
          </p:cNvSpPr>
          <p:nvPr>
            <p:ph type="body" idx="1"/>
          </p:nvPr>
        </p:nvSpPr>
        <p:spPr>
          <a:prstGeom prst="rect">
            <a:avLst/>
          </a:prstGeom>
        </p:spPr>
        <p:txBody>
          <a:bodyPr/>
          <a:lstStyle/>
          <a:p>
            <a:pPr marL="399415" lvl="0" indent="-399415" defTabSz="496570">
              <a:spcBef>
                <a:spcPts val="2000"/>
              </a:spcBef>
              <a:defRPr sz="1800">
                <a:solidFill>
                  <a:srgbClr val="000000"/>
                </a:solidFill>
              </a:defRPr>
            </a:pPr>
            <a:r>
              <a:rPr sz="3060" i="1">
                <a:solidFill>
                  <a:srgbClr val="414141"/>
                </a:solidFill>
              </a:rPr>
              <a:t>Must</a:t>
            </a:r>
            <a:r>
              <a:rPr sz="3060">
                <a:solidFill>
                  <a:srgbClr val="414141"/>
                </a:solidFill>
              </a:rPr>
              <a:t> escape the following:</a:t>
            </a:r>
          </a:p>
          <a:p>
            <a:pPr marL="798830" lvl="1" indent="-399415" defTabSz="496570">
              <a:spcBef>
                <a:spcPts val="2000"/>
              </a:spcBef>
              <a:defRPr sz="1800">
                <a:solidFill>
                  <a:srgbClr val="000000"/>
                </a:solidFill>
              </a:defRPr>
            </a:pPr>
            <a:r>
              <a:rPr sz="3060">
                <a:solidFill>
                  <a:srgbClr val="414141"/>
                </a:solidFill>
              </a:rPr>
              <a:t>Space and below</a:t>
            </a:r>
          </a:p>
          <a:p>
            <a:pPr marL="798830" lvl="1" indent="-399415" defTabSz="496570">
              <a:spcBef>
                <a:spcPts val="2000"/>
              </a:spcBef>
              <a:defRPr sz="1800">
                <a:solidFill>
                  <a:srgbClr val="000000"/>
                </a:solidFill>
              </a:defRPr>
            </a:pPr>
            <a:r>
              <a:rPr sz="3060">
                <a:solidFill>
                  <a:srgbClr val="414141"/>
                </a:solidFill>
              </a:rPr>
              <a:t>Delimiters: </a:t>
            </a:r>
            <a:r>
              <a:rPr sz="3060" b="1">
                <a:solidFill>
                  <a:srgbClr val="414141"/>
                </a:solidFill>
                <a:latin typeface="Courier New"/>
                <a:ea typeface="Courier New"/>
                <a:cs typeface="Courier New"/>
                <a:sym typeface="Courier New"/>
              </a:rPr>
              <a:t>&lt; &gt; # % “</a:t>
            </a:r>
            <a:endParaRPr sz="3060">
              <a:solidFill>
                <a:srgbClr val="414141"/>
              </a:solidFill>
            </a:endParaRPr>
          </a:p>
          <a:p>
            <a:pPr marL="798830" lvl="1" indent="-399415" defTabSz="496570">
              <a:spcBef>
                <a:spcPts val="2000"/>
              </a:spcBef>
              <a:defRPr sz="1800">
                <a:solidFill>
                  <a:srgbClr val="000000"/>
                </a:solidFill>
              </a:defRPr>
            </a:pPr>
            <a:r>
              <a:rPr sz="3060">
                <a:solidFill>
                  <a:srgbClr val="414141"/>
                </a:solidFill>
              </a:rPr>
              <a:t>Reserved: </a:t>
            </a:r>
            <a:r>
              <a:rPr sz="3060" b="1">
                <a:solidFill>
                  <a:srgbClr val="414141"/>
                </a:solidFill>
                <a:latin typeface="Courier New"/>
                <a:ea typeface="Courier New"/>
                <a:cs typeface="Courier New"/>
                <a:sym typeface="Courier New"/>
              </a:rPr>
              <a:t>; / ? : @ &amp; = + $ ,</a:t>
            </a:r>
            <a:endParaRPr sz="3060">
              <a:solidFill>
                <a:srgbClr val="414141"/>
              </a:solidFill>
            </a:endParaRPr>
          </a:p>
          <a:p>
            <a:pPr marL="798830" lvl="1" indent="-399415" defTabSz="496570">
              <a:spcBef>
                <a:spcPts val="2000"/>
              </a:spcBef>
              <a:defRPr sz="1800">
                <a:solidFill>
                  <a:srgbClr val="000000"/>
                </a:solidFill>
              </a:defRPr>
            </a:pPr>
            <a:r>
              <a:rPr sz="3060">
                <a:solidFill>
                  <a:srgbClr val="414141"/>
                </a:solidFill>
              </a:rPr>
              <a:t>Everything beyond 7-bit ASCII</a:t>
            </a:r>
          </a:p>
          <a:p>
            <a:pPr marL="399415" lvl="0" indent="-399415" defTabSz="496570">
              <a:spcBef>
                <a:spcPts val="2000"/>
              </a:spcBef>
              <a:defRPr sz="1800">
                <a:solidFill>
                  <a:srgbClr val="000000"/>
                </a:solidFill>
              </a:defRPr>
            </a:pPr>
            <a:r>
              <a:rPr sz="3060" i="1">
                <a:solidFill>
                  <a:srgbClr val="414141"/>
                </a:solidFill>
              </a:rPr>
              <a:t>Should</a:t>
            </a:r>
            <a:r>
              <a:rPr sz="3060">
                <a:solidFill>
                  <a:srgbClr val="414141"/>
                </a:solidFill>
              </a:rPr>
              <a:t> escape</a:t>
            </a:r>
            <a:r>
              <a:rPr sz="3060" b="1">
                <a:solidFill>
                  <a:srgbClr val="414141"/>
                </a:solidFill>
                <a:latin typeface="Courier New"/>
                <a:ea typeface="Courier New"/>
                <a:cs typeface="Courier New"/>
                <a:sym typeface="Courier New"/>
              </a:rPr>
              <a:t> { } | \ ^ [ ] `</a:t>
            </a:r>
          </a:p>
          <a:p>
            <a:pPr marL="399415" lvl="0" indent="-399415" defTabSz="496570">
              <a:spcBef>
                <a:spcPts val="2000"/>
              </a:spcBef>
              <a:defRPr sz="1800">
                <a:solidFill>
                  <a:srgbClr val="000000"/>
                </a:solidFill>
              </a:defRPr>
            </a:pPr>
            <a:r>
              <a:rPr sz="3060">
                <a:solidFill>
                  <a:srgbClr val="414141"/>
                </a:solidFill>
              </a:rPr>
              <a:t>Spaces become </a:t>
            </a:r>
            <a:r>
              <a:rPr sz="3060" b="1">
                <a:solidFill>
                  <a:srgbClr val="414141"/>
                </a:solidFill>
                <a:latin typeface="Courier New"/>
                <a:ea typeface="Courier New"/>
                <a:cs typeface="Courier New"/>
                <a:sym typeface="Courier New"/>
              </a:rPr>
              <a:t>+</a:t>
            </a:r>
            <a:r>
              <a:rPr sz="3060">
                <a:solidFill>
                  <a:srgbClr val="414141"/>
                </a:solidFill>
              </a:rPr>
              <a:t>, all others become </a:t>
            </a:r>
            <a:r>
              <a:rPr sz="3060" b="1">
                <a:solidFill>
                  <a:srgbClr val="414141"/>
                </a:solidFill>
                <a:latin typeface="Courier New"/>
                <a:ea typeface="Courier New"/>
                <a:cs typeface="Courier New"/>
                <a:sym typeface="Courier New"/>
              </a:rPr>
              <a:t>%xx</a:t>
            </a:r>
            <a:r>
              <a:rPr sz="3060">
                <a:solidFill>
                  <a:srgbClr val="414141"/>
                </a:solidFill>
              </a:rPr>
              <a:t> (e.g. </a:t>
            </a:r>
            <a:r>
              <a:rPr sz="3060" b="1">
                <a:solidFill>
                  <a:srgbClr val="414141"/>
                </a:solidFill>
                <a:latin typeface="Courier New"/>
                <a:ea typeface="Courier New"/>
                <a:cs typeface="Courier New"/>
                <a:sym typeface="Courier New"/>
              </a:rPr>
              <a:t>@</a:t>
            </a:r>
            <a:r>
              <a:rPr sz="3060">
                <a:solidFill>
                  <a:srgbClr val="414141"/>
                </a:solidFill>
              </a:rPr>
              <a:t> = </a:t>
            </a:r>
            <a:r>
              <a:rPr sz="3060" b="1">
                <a:solidFill>
                  <a:srgbClr val="414141"/>
                </a:solidFill>
                <a:latin typeface="Courier New"/>
                <a:ea typeface="Courier New"/>
                <a:cs typeface="Courier New"/>
                <a:sym typeface="Courier New"/>
              </a:rPr>
              <a:t>%40</a:t>
            </a:r>
            <a:r>
              <a:rPr sz="3060">
                <a:solidFill>
                  <a:srgbClr val="414141"/>
                </a:solidFill>
              </a:rPr>
              <a:t>)</a:t>
            </a:r>
          </a:p>
          <a:p>
            <a:pPr marL="399415" lvl="0" indent="-399415" defTabSz="496570">
              <a:spcBef>
                <a:spcPts val="2000"/>
              </a:spcBef>
              <a:defRPr sz="1800">
                <a:solidFill>
                  <a:srgbClr val="000000"/>
                </a:solidFill>
              </a:defRPr>
            </a:pPr>
            <a:r>
              <a:rPr sz="3060">
                <a:solidFill>
                  <a:srgbClr val="414141"/>
                </a:solidFill>
              </a:rPr>
              <a:t>Start with RFC1738, then RFC3986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52">
                                            <p:bg/>
                                          </p:spTgt>
                                        </p:tgtEl>
                                        <p:attrNameLst>
                                          <p:attrName>style.visibility</p:attrName>
                                        </p:attrNameLst>
                                      </p:cBhvr>
                                      <p:to>
                                        <p:strVal val="visible"/>
                                      </p:to>
                                    </p:set>
                                    <p:anim calcmode="lin" valueType="num">
                                      <p:cBhvr>
                                        <p:cTn id="7" dur="750" fill="hold"/>
                                        <p:tgtEl>
                                          <p:spTgt spid="152">
                                            <p:bg/>
                                          </p:spTgt>
                                        </p:tgtEl>
                                        <p:attrNameLst>
                                          <p:attrName>ppt_w</p:attrName>
                                        </p:attrNameLst>
                                      </p:cBhvr>
                                      <p:tavLst>
                                        <p:tav tm="0">
                                          <p:val>
                                            <p:fltVal val="0"/>
                                          </p:val>
                                        </p:tav>
                                        <p:tav tm="100000">
                                          <p:val>
                                            <p:strVal val="#ppt_w"/>
                                          </p:val>
                                        </p:tav>
                                      </p:tavLst>
                                    </p:anim>
                                    <p:anim calcmode="lin" valueType="num">
                                      <p:cBhvr>
                                        <p:cTn id="8" dur="750" fill="hold"/>
                                        <p:tgtEl>
                                          <p:spTgt spid="152">
                                            <p:bg/>
                                          </p:spTgt>
                                        </p:tgtEl>
                                        <p:attrNameLst>
                                          <p:attrName>ppt_h</p:attrName>
                                        </p:attrNameLst>
                                      </p:cBhvr>
                                      <p:tavLst>
                                        <p:tav tm="0">
                                          <p:val>
                                            <p:fltVal val="0"/>
                                          </p:val>
                                        </p:tav>
                                        <p:tav tm="100000">
                                          <p:val>
                                            <p:strVal val="#ppt_h"/>
                                          </p:val>
                                        </p:tav>
                                      </p:tavLst>
                                    </p:anim>
                                  </p:childTnLst>
                                </p:cTn>
                              </p:par>
                              <p:par>
                                <p:cTn id="9" presetID="23" presetClass="entr" presetSubtype="16" fill="hold" grpId="1">
                                  <p:stCondLst>
                                    <p:cond delay="0"/>
                                  </p:stCondLst>
                                  <p:iterate>
                                    <p:tmAbs val="0"/>
                                  </p:iterate>
                                  <p:childTnLst>
                                    <p:set>
                                      <p:cBhvr>
                                        <p:cTn id="10" fill="hold"/>
                                        <p:tgtEl>
                                          <p:spTgt spid="152">
                                            <p:txEl>
                                              <p:pRg st="0" end="0"/>
                                            </p:txEl>
                                          </p:spTgt>
                                        </p:tgtEl>
                                        <p:attrNameLst>
                                          <p:attrName>style.visibility</p:attrName>
                                        </p:attrNameLst>
                                      </p:cBhvr>
                                      <p:to>
                                        <p:strVal val="visible"/>
                                      </p:to>
                                    </p:set>
                                    <p:anim calcmode="lin" valueType="num">
                                      <p:cBhvr>
                                        <p:cTn id="11" dur="750" fill="hold"/>
                                        <p:tgtEl>
                                          <p:spTgt spid="152">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5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1" nodeType="clickEffect">
                                  <p:stCondLst>
                                    <p:cond delay="0"/>
                                  </p:stCondLst>
                                  <p:iterate>
                                    <p:tmAbs val="0"/>
                                  </p:iterate>
                                  <p:childTnLst>
                                    <p:set>
                                      <p:cBhvr>
                                        <p:cTn id="16" fill="hold"/>
                                        <p:tgtEl>
                                          <p:spTgt spid="152">
                                            <p:txEl>
                                              <p:pRg st="1" end="1"/>
                                            </p:txEl>
                                          </p:spTgt>
                                        </p:tgtEl>
                                        <p:attrNameLst>
                                          <p:attrName>style.visibility</p:attrName>
                                        </p:attrNameLst>
                                      </p:cBhvr>
                                      <p:to>
                                        <p:strVal val="visible"/>
                                      </p:to>
                                    </p:set>
                                    <p:anim calcmode="lin" valueType="num">
                                      <p:cBhvr>
                                        <p:cTn id="17" dur="750" fill="hold"/>
                                        <p:tgtEl>
                                          <p:spTgt spid="152">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5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1" nodeType="clickEffect">
                                  <p:stCondLst>
                                    <p:cond delay="0"/>
                                  </p:stCondLst>
                                  <p:iterate>
                                    <p:tmAbs val="0"/>
                                  </p:iterate>
                                  <p:childTnLst>
                                    <p:set>
                                      <p:cBhvr>
                                        <p:cTn id="22" fill="hold"/>
                                        <p:tgtEl>
                                          <p:spTgt spid="152">
                                            <p:txEl>
                                              <p:pRg st="2" end="2"/>
                                            </p:txEl>
                                          </p:spTgt>
                                        </p:tgtEl>
                                        <p:attrNameLst>
                                          <p:attrName>style.visibility</p:attrName>
                                        </p:attrNameLst>
                                      </p:cBhvr>
                                      <p:to>
                                        <p:strVal val="visible"/>
                                      </p:to>
                                    </p:set>
                                    <p:anim calcmode="lin" valueType="num">
                                      <p:cBhvr>
                                        <p:cTn id="23" dur="750" fill="hold"/>
                                        <p:tgtEl>
                                          <p:spTgt spid="152">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5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1" nodeType="clickEffect">
                                  <p:stCondLst>
                                    <p:cond delay="0"/>
                                  </p:stCondLst>
                                  <p:iterate>
                                    <p:tmAbs val="0"/>
                                  </p:iterate>
                                  <p:childTnLst>
                                    <p:set>
                                      <p:cBhvr>
                                        <p:cTn id="28" fill="hold"/>
                                        <p:tgtEl>
                                          <p:spTgt spid="152">
                                            <p:txEl>
                                              <p:pRg st="3" end="3"/>
                                            </p:txEl>
                                          </p:spTgt>
                                        </p:tgtEl>
                                        <p:attrNameLst>
                                          <p:attrName>style.visibility</p:attrName>
                                        </p:attrNameLst>
                                      </p:cBhvr>
                                      <p:to>
                                        <p:strVal val="visible"/>
                                      </p:to>
                                    </p:set>
                                    <p:anim calcmode="lin" valueType="num">
                                      <p:cBhvr>
                                        <p:cTn id="29" dur="750" fill="hold"/>
                                        <p:tgtEl>
                                          <p:spTgt spid="152">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5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1" nodeType="clickEffect">
                                  <p:stCondLst>
                                    <p:cond delay="0"/>
                                  </p:stCondLst>
                                  <p:iterate>
                                    <p:tmAbs val="0"/>
                                  </p:iterate>
                                  <p:childTnLst>
                                    <p:set>
                                      <p:cBhvr>
                                        <p:cTn id="34" fill="hold"/>
                                        <p:tgtEl>
                                          <p:spTgt spid="152">
                                            <p:txEl>
                                              <p:pRg st="4" end="4"/>
                                            </p:txEl>
                                          </p:spTgt>
                                        </p:tgtEl>
                                        <p:attrNameLst>
                                          <p:attrName>style.visibility</p:attrName>
                                        </p:attrNameLst>
                                      </p:cBhvr>
                                      <p:to>
                                        <p:strVal val="visible"/>
                                      </p:to>
                                    </p:set>
                                    <p:anim calcmode="lin" valueType="num">
                                      <p:cBhvr>
                                        <p:cTn id="35" dur="750" fill="hold"/>
                                        <p:tgtEl>
                                          <p:spTgt spid="152">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52">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1" nodeType="clickEffect">
                                  <p:stCondLst>
                                    <p:cond delay="0"/>
                                  </p:stCondLst>
                                  <p:iterate>
                                    <p:tmAbs val="0"/>
                                  </p:iterate>
                                  <p:childTnLst>
                                    <p:set>
                                      <p:cBhvr>
                                        <p:cTn id="40" fill="hold"/>
                                        <p:tgtEl>
                                          <p:spTgt spid="152">
                                            <p:txEl>
                                              <p:pRg st="5" end="5"/>
                                            </p:txEl>
                                          </p:spTgt>
                                        </p:tgtEl>
                                        <p:attrNameLst>
                                          <p:attrName>style.visibility</p:attrName>
                                        </p:attrNameLst>
                                      </p:cBhvr>
                                      <p:to>
                                        <p:strVal val="visible"/>
                                      </p:to>
                                    </p:set>
                                    <p:anim calcmode="lin" valueType="num">
                                      <p:cBhvr>
                                        <p:cTn id="41" dur="750" fill="hold"/>
                                        <p:tgtEl>
                                          <p:spTgt spid="152">
                                            <p:txEl>
                                              <p:pRg st="5" end="5"/>
                                            </p:txEl>
                                          </p:spTgt>
                                        </p:tgtEl>
                                        <p:attrNameLst>
                                          <p:attrName>ppt_w</p:attrName>
                                        </p:attrNameLst>
                                      </p:cBhvr>
                                      <p:tavLst>
                                        <p:tav tm="0">
                                          <p:val>
                                            <p:fltVal val="0"/>
                                          </p:val>
                                        </p:tav>
                                        <p:tav tm="100000">
                                          <p:val>
                                            <p:strVal val="#ppt_w"/>
                                          </p:val>
                                        </p:tav>
                                      </p:tavLst>
                                    </p:anim>
                                    <p:anim calcmode="lin" valueType="num">
                                      <p:cBhvr>
                                        <p:cTn id="42" dur="750" fill="hold"/>
                                        <p:tgtEl>
                                          <p:spTgt spid="152">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1" nodeType="clickEffect">
                                  <p:stCondLst>
                                    <p:cond delay="0"/>
                                  </p:stCondLst>
                                  <p:iterate>
                                    <p:tmAbs val="0"/>
                                  </p:iterate>
                                  <p:childTnLst>
                                    <p:set>
                                      <p:cBhvr>
                                        <p:cTn id="46" fill="hold"/>
                                        <p:tgtEl>
                                          <p:spTgt spid="152">
                                            <p:txEl>
                                              <p:pRg st="6" end="6"/>
                                            </p:txEl>
                                          </p:spTgt>
                                        </p:tgtEl>
                                        <p:attrNameLst>
                                          <p:attrName>style.visibility</p:attrName>
                                        </p:attrNameLst>
                                      </p:cBhvr>
                                      <p:to>
                                        <p:strVal val="visible"/>
                                      </p:to>
                                    </p:set>
                                    <p:anim calcmode="lin" valueType="num">
                                      <p:cBhvr>
                                        <p:cTn id="47" dur="750" fill="hold"/>
                                        <p:tgtEl>
                                          <p:spTgt spid="152">
                                            <p:txEl>
                                              <p:pRg st="6" end="6"/>
                                            </p:txEl>
                                          </p:spTgt>
                                        </p:tgtEl>
                                        <p:attrNameLst>
                                          <p:attrName>ppt_w</p:attrName>
                                        </p:attrNameLst>
                                      </p:cBhvr>
                                      <p:tavLst>
                                        <p:tav tm="0">
                                          <p:val>
                                            <p:fltVal val="0"/>
                                          </p:val>
                                        </p:tav>
                                        <p:tav tm="100000">
                                          <p:val>
                                            <p:strVal val="#ppt_w"/>
                                          </p:val>
                                        </p:tav>
                                      </p:tavLst>
                                    </p:anim>
                                    <p:anim calcmode="lin" valueType="num">
                                      <p:cBhvr>
                                        <p:cTn id="48" dur="750" fill="hold"/>
                                        <p:tgtEl>
                                          <p:spTgt spid="152">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1" nodeType="clickEffect">
                                  <p:stCondLst>
                                    <p:cond delay="0"/>
                                  </p:stCondLst>
                                  <p:iterate>
                                    <p:tmAbs val="0"/>
                                  </p:iterate>
                                  <p:childTnLst>
                                    <p:set>
                                      <p:cBhvr>
                                        <p:cTn id="52" fill="hold"/>
                                        <p:tgtEl>
                                          <p:spTgt spid="152">
                                            <p:txEl>
                                              <p:pRg st="7" end="7"/>
                                            </p:txEl>
                                          </p:spTgt>
                                        </p:tgtEl>
                                        <p:attrNameLst>
                                          <p:attrName>style.visibility</p:attrName>
                                        </p:attrNameLst>
                                      </p:cBhvr>
                                      <p:to>
                                        <p:strVal val="visible"/>
                                      </p:to>
                                    </p:set>
                                    <p:anim calcmode="lin" valueType="num">
                                      <p:cBhvr>
                                        <p:cTn id="53" dur="750" fill="hold"/>
                                        <p:tgtEl>
                                          <p:spTgt spid="152">
                                            <p:txEl>
                                              <p:pRg st="7" end="7"/>
                                            </p:txEl>
                                          </p:spTgt>
                                        </p:tgtEl>
                                        <p:attrNameLst>
                                          <p:attrName>ppt_w</p:attrName>
                                        </p:attrNameLst>
                                      </p:cBhvr>
                                      <p:tavLst>
                                        <p:tav tm="0">
                                          <p:val>
                                            <p:fltVal val="0"/>
                                          </p:val>
                                        </p:tav>
                                        <p:tav tm="100000">
                                          <p:val>
                                            <p:strVal val="#ppt_w"/>
                                          </p:val>
                                        </p:tav>
                                      </p:tavLst>
                                    </p:anim>
                                    <p:anim calcmode="lin" valueType="num">
                                      <p:cBhvr>
                                        <p:cTn id="54" dur="750" fill="hold"/>
                                        <p:tgtEl>
                                          <p:spTgt spid="152">
                                            <p:txEl>
                                              <p:pRg st="7" end="7"/>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Headers</a:t>
            </a:r>
          </a:p>
        </p:txBody>
      </p:sp>
      <p:sp>
        <p:nvSpPr>
          <p:cNvPr id="155" name="Shape 155"/>
          <p:cNvSpPr>
            <a:spLocks noGrp="1"/>
          </p:cNvSpPr>
          <p:nvPr>
            <p:ph type="body" idx="1"/>
          </p:nvPr>
        </p:nvSpPr>
        <p:spPr>
          <a:prstGeom prst="rect">
            <a:avLst/>
          </a:prstGeom>
        </p:spPr>
        <p:txBody>
          <a:bodyPr/>
          <a:lstStyle/>
          <a:p>
            <a:pPr lvl="0">
              <a:defRPr sz="1800">
                <a:solidFill>
                  <a:srgbClr val="000000"/>
                </a:solidFill>
              </a:defRPr>
            </a:pPr>
            <a:r>
              <a:rPr sz="3600">
                <a:solidFill>
                  <a:srgbClr val="414141"/>
                </a:solidFill>
              </a:rPr>
              <a:t>Content</a:t>
            </a:r>
          </a:p>
          <a:p>
            <a:pPr lvl="0">
              <a:defRPr sz="1800">
                <a:solidFill>
                  <a:srgbClr val="000000"/>
                </a:solidFill>
              </a:defRPr>
            </a:pPr>
            <a:r>
              <a:rPr sz="3600">
                <a:solidFill>
                  <a:srgbClr val="414141"/>
                </a:solidFill>
              </a:rPr>
              <a:t>Cookies</a:t>
            </a:r>
          </a:p>
          <a:p>
            <a:pPr lvl="0">
              <a:defRPr sz="1800">
                <a:solidFill>
                  <a:srgbClr val="000000"/>
                </a:solidFill>
              </a:defRPr>
            </a:pPr>
            <a:r>
              <a:rPr sz="3600">
                <a:solidFill>
                  <a:srgbClr val="414141"/>
                </a:solidFill>
              </a:rPr>
              <a:t>Caching</a:t>
            </a:r>
          </a:p>
          <a:p>
            <a:pPr lvl="0">
              <a:defRPr sz="1800">
                <a:solidFill>
                  <a:srgbClr val="000000"/>
                </a:solidFill>
              </a:defRPr>
            </a:pPr>
            <a:r>
              <a:rPr sz="3600">
                <a:solidFill>
                  <a:srgbClr val="414141"/>
                </a:solidFill>
              </a:rPr>
              <a:t>Authentication &amp; Authorization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55">
                                            <p:bg/>
                                          </p:spTgt>
                                        </p:tgtEl>
                                        <p:attrNameLst>
                                          <p:attrName>style.visibility</p:attrName>
                                        </p:attrNameLst>
                                      </p:cBhvr>
                                      <p:to>
                                        <p:strVal val="visible"/>
                                      </p:to>
                                    </p:set>
                                    <p:anim calcmode="lin" valueType="num">
                                      <p:cBhvr>
                                        <p:cTn id="7" dur="750" fill="hold"/>
                                        <p:tgtEl>
                                          <p:spTgt spid="155">
                                            <p:bg/>
                                          </p:spTgt>
                                        </p:tgtEl>
                                        <p:attrNameLst>
                                          <p:attrName>ppt_w</p:attrName>
                                        </p:attrNameLst>
                                      </p:cBhvr>
                                      <p:tavLst>
                                        <p:tav tm="0">
                                          <p:val>
                                            <p:fltVal val="0"/>
                                          </p:val>
                                        </p:tav>
                                        <p:tav tm="100000">
                                          <p:val>
                                            <p:strVal val="#ppt_w"/>
                                          </p:val>
                                        </p:tav>
                                      </p:tavLst>
                                    </p:anim>
                                    <p:anim calcmode="lin" valueType="num">
                                      <p:cBhvr>
                                        <p:cTn id="8" dur="750" fill="hold"/>
                                        <p:tgtEl>
                                          <p:spTgt spid="155">
                                            <p:bg/>
                                          </p:spTgt>
                                        </p:tgtEl>
                                        <p:attrNameLst>
                                          <p:attrName>ppt_h</p:attrName>
                                        </p:attrNameLst>
                                      </p:cBhvr>
                                      <p:tavLst>
                                        <p:tav tm="0">
                                          <p:val>
                                            <p:fltVal val="0"/>
                                          </p:val>
                                        </p:tav>
                                        <p:tav tm="100000">
                                          <p:val>
                                            <p:strVal val="#ppt_h"/>
                                          </p:val>
                                        </p:tav>
                                      </p:tavLst>
                                    </p:anim>
                                  </p:childTnLst>
                                </p:cTn>
                              </p:par>
                              <p:par>
                                <p:cTn id="9" presetID="23" presetClass="entr" presetSubtype="16" fill="hold" grpId="1">
                                  <p:stCondLst>
                                    <p:cond delay="0"/>
                                  </p:stCondLst>
                                  <p:iterate>
                                    <p:tmAbs val="0"/>
                                  </p:iterate>
                                  <p:childTnLst>
                                    <p:set>
                                      <p:cBhvr>
                                        <p:cTn id="10" fill="hold"/>
                                        <p:tgtEl>
                                          <p:spTgt spid="155">
                                            <p:txEl>
                                              <p:pRg st="0" end="0"/>
                                            </p:txEl>
                                          </p:spTgt>
                                        </p:tgtEl>
                                        <p:attrNameLst>
                                          <p:attrName>style.visibility</p:attrName>
                                        </p:attrNameLst>
                                      </p:cBhvr>
                                      <p:to>
                                        <p:strVal val="visible"/>
                                      </p:to>
                                    </p:set>
                                    <p:anim calcmode="lin" valueType="num">
                                      <p:cBhvr>
                                        <p:cTn id="11" dur="750" fill="hold"/>
                                        <p:tgtEl>
                                          <p:spTgt spid="155">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5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1" nodeType="clickEffect">
                                  <p:stCondLst>
                                    <p:cond delay="0"/>
                                  </p:stCondLst>
                                  <p:iterate>
                                    <p:tmAbs val="0"/>
                                  </p:iterate>
                                  <p:childTnLst>
                                    <p:set>
                                      <p:cBhvr>
                                        <p:cTn id="16" fill="hold"/>
                                        <p:tgtEl>
                                          <p:spTgt spid="155">
                                            <p:txEl>
                                              <p:pRg st="1" end="1"/>
                                            </p:txEl>
                                          </p:spTgt>
                                        </p:tgtEl>
                                        <p:attrNameLst>
                                          <p:attrName>style.visibility</p:attrName>
                                        </p:attrNameLst>
                                      </p:cBhvr>
                                      <p:to>
                                        <p:strVal val="visible"/>
                                      </p:to>
                                    </p:set>
                                    <p:anim calcmode="lin" valueType="num">
                                      <p:cBhvr>
                                        <p:cTn id="17" dur="750" fill="hold"/>
                                        <p:tgtEl>
                                          <p:spTgt spid="155">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5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1" nodeType="clickEffect">
                                  <p:stCondLst>
                                    <p:cond delay="0"/>
                                  </p:stCondLst>
                                  <p:iterate>
                                    <p:tmAbs val="0"/>
                                  </p:iterate>
                                  <p:childTnLst>
                                    <p:set>
                                      <p:cBhvr>
                                        <p:cTn id="22" fill="hold"/>
                                        <p:tgtEl>
                                          <p:spTgt spid="155">
                                            <p:txEl>
                                              <p:pRg st="2" end="2"/>
                                            </p:txEl>
                                          </p:spTgt>
                                        </p:tgtEl>
                                        <p:attrNameLst>
                                          <p:attrName>style.visibility</p:attrName>
                                        </p:attrNameLst>
                                      </p:cBhvr>
                                      <p:to>
                                        <p:strVal val="visible"/>
                                      </p:to>
                                    </p:set>
                                    <p:anim calcmode="lin" valueType="num">
                                      <p:cBhvr>
                                        <p:cTn id="23" dur="750" fill="hold"/>
                                        <p:tgtEl>
                                          <p:spTgt spid="155">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5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1" nodeType="clickEffect">
                                  <p:stCondLst>
                                    <p:cond delay="0"/>
                                  </p:stCondLst>
                                  <p:iterate>
                                    <p:tmAbs val="0"/>
                                  </p:iterate>
                                  <p:childTnLst>
                                    <p:set>
                                      <p:cBhvr>
                                        <p:cTn id="28" fill="hold"/>
                                        <p:tgtEl>
                                          <p:spTgt spid="155">
                                            <p:txEl>
                                              <p:pRg st="3" end="3"/>
                                            </p:txEl>
                                          </p:spTgt>
                                        </p:tgtEl>
                                        <p:attrNameLst>
                                          <p:attrName>style.visibility</p:attrName>
                                        </p:attrNameLst>
                                      </p:cBhvr>
                                      <p:to>
                                        <p:strVal val="visible"/>
                                      </p:to>
                                    </p:set>
                                    <p:anim calcmode="lin" valueType="num">
                                      <p:cBhvr>
                                        <p:cTn id="29" dur="750" fill="hold"/>
                                        <p:tgtEl>
                                          <p:spTgt spid="155">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55">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Content Headers</a:t>
            </a:r>
          </a:p>
        </p:txBody>
      </p:sp>
      <p:sp>
        <p:nvSpPr>
          <p:cNvPr id="160" name="Shape 160"/>
          <p:cNvSpPr>
            <a:spLocks noGrp="1"/>
          </p:cNvSpPr>
          <p:nvPr>
            <p:ph type="body" idx="1"/>
          </p:nvPr>
        </p:nvSpPr>
        <p:spPr>
          <a:prstGeom prst="rect">
            <a:avLst/>
          </a:prstGeom>
        </p:spPr>
        <p:txBody>
          <a:bodyPr/>
          <a:lstStyle/>
          <a:p>
            <a:pPr marL="460502" lvl="0" indent="-460502" defTabSz="572516">
              <a:spcBef>
                <a:spcPts val="2300"/>
              </a:spcBef>
              <a:defRPr sz="1800">
                <a:solidFill>
                  <a:srgbClr val="000000"/>
                </a:solidFill>
              </a:defRPr>
            </a:pPr>
            <a:r>
              <a:rPr sz="3528">
                <a:solidFill>
                  <a:srgbClr val="414141"/>
                </a:solidFill>
              </a:rPr>
              <a:t>Content-Type: Body posts don’t have to be application/x-www-form-urlencoded</a:t>
            </a:r>
          </a:p>
          <a:p>
            <a:pPr marL="921004" lvl="1" indent="-460502" defTabSz="572516">
              <a:spcBef>
                <a:spcPts val="2300"/>
              </a:spcBef>
              <a:defRPr sz="1800">
                <a:solidFill>
                  <a:srgbClr val="000000"/>
                </a:solidFill>
              </a:defRPr>
            </a:pPr>
            <a:r>
              <a:rPr sz="3528">
                <a:solidFill>
                  <a:srgbClr val="414141"/>
                </a:solidFill>
              </a:rPr>
              <a:t>Web services often use application/json</a:t>
            </a:r>
          </a:p>
          <a:p>
            <a:pPr marL="460502" lvl="0" indent="-460502" defTabSz="572516">
              <a:spcBef>
                <a:spcPts val="2300"/>
              </a:spcBef>
              <a:defRPr sz="1800">
                <a:solidFill>
                  <a:srgbClr val="000000"/>
                </a:solidFill>
              </a:defRPr>
            </a:pPr>
            <a:r>
              <a:rPr sz="3528">
                <a:solidFill>
                  <a:srgbClr val="414141"/>
                </a:solidFill>
              </a:rPr>
              <a:t>Accept: On a request, specify the desired response type</a:t>
            </a:r>
          </a:p>
          <a:p>
            <a:pPr marL="921004" lvl="1" indent="-460502" defTabSz="572516">
              <a:spcBef>
                <a:spcPts val="2300"/>
              </a:spcBef>
              <a:defRPr sz="1800">
                <a:solidFill>
                  <a:srgbClr val="000000"/>
                </a:solidFill>
              </a:defRPr>
            </a:pPr>
            <a:r>
              <a:rPr sz="3528">
                <a:solidFill>
                  <a:srgbClr val="414141"/>
                </a:solidFill>
              </a:rPr>
              <a:t>Some web services use the file extension of the URL</a:t>
            </a:r>
          </a:p>
          <a:p>
            <a:pPr marL="921004" lvl="1" indent="-460502" defTabSz="572516">
              <a:spcBef>
                <a:spcPts val="2300"/>
              </a:spcBef>
              <a:defRPr sz="1800">
                <a:solidFill>
                  <a:srgbClr val="000000"/>
                </a:solidFill>
              </a:defRPr>
            </a:pPr>
            <a:r>
              <a:rPr sz="3528">
                <a:solidFill>
                  <a:srgbClr val="414141"/>
                </a:solidFill>
              </a:rPr>
              <a:t>Can specify multiple formats, ranked by desirability</a:t>
            </a:r>
          </a:p>
          <a:p>
            <a:pPr marL="460502" lvl="0" indent="-460502" defTabSz="572516">
              <a:spcBef>
                <a:spcPts val="2300"/>
              </a:spcBef>
              <a:defRPr sz="1800">
                <a:solidFill>
                  <a:srgbClr val="000000"/>
                </a:solidFill>
              </a:defRPr>
            </a:pPr>
            <a:r>
              <a:rPr sz="3528">
                <a:solidFill>
                  <a:srgbClr val="414141"/>
                </a:solidFill>
              </a:rPr>
              <a:t>Accept-Encoding: Used to support compressed responses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60">
                                            <p:bg/>
                                          </p:spTgt>
                                        </p:tgtEl>
                                        <p:attrNameLst>
                                          <p:attrName>style.visibility</p:attrName>
                                        </p:attrNameLst>
                                      </p:cBhvr>
                                      <p:to>
                                        <p:strVal val="visible"/>
                                      </p:to>
                                    </p:set>
                                    <p:anim calcmode="lin" valueType="num">
                                      <p:cBhvr>
                                        <p:cTn id="7" dur="750" fill="hold"/>
                                        <p:tgtEl>
                                          <p:spTgt spid="160">
                                            <p:bg/>
                                          </p:spTgt>
                                        </p:tgtEl>
                                        <p:attrNameLst>
                                          <p:attrName>ppt_w</p:attrName>
                                        </p:attrNameLst>
                                      </p:cBhvr>
                                      <p:tavLst>
                                        <p:tav tm="0">
                                          <p:val>
                                            <p:fltVal val="0"/>
                                          </p:val>
                                        </p:tav>
                                        <p:tav tm="100000">
                                          <p:val>
                                            <p:strVal val="#ppt_w"/>
                                          </p:val>
                                        </p:tav>
                                      </p:tavLst>
                                    </p:anim>
                                    <p:anim calcmode="lin" valueType="num">
                                      <p:cBhvr>
                                        <p:cTn id="8" dur="750" fill="hold"/>
                                        <p:tgtEl>
                                          <p:spTgt spid="160">
                                            <p:bg/>
                                          </p:spTgt>
                                        </p:tgtEl>
                                        <p:attrNameLst>
                                          <p:attrName>ppt_h</p:attrName>
                                        </p:attrNameLst>
                                      </p:cBhvr>
                                      <p:tavLst>
                                        <p:tav tm="0">
                                          <p:val>
                                            <p:fltVal val="0"/>
                                          </p:val>
                                        </p:tav>
                                        <p:tav tm="100000">
                                          <p:val>
                                            <p:strVal val="#ppt_h"/>
                                          </p:val>
                                        </p:tav>
                                      </p:tavLst>
                                    </p:anim>
                                  </p:childTnLst>
                                </p:cTn>
                              </p:par>
                              <p:par>
                                <p:cTn id="9" presetID="23" presetClass="entr" presetSubtype="16" fill="hold" grpId="1">
                                  <p:stCondLst>
                                    <p:cond delay="0"/>
                                  </p:stCondLst>
                                  <p:iterate>
                                    <p:tmAbs val="0"/>
                                  </p:iterate>
                                  <p:childTnLst>
                                    <p:set>
                                      <p:cBhvr>
                                        <p:cTn id="10" fill="hold"/>
                                        <p:tgtEl>
                                          <p:spTgt spid="160">
                                            <p:txEl>
                                              <p:pRg st="0" end="0"/>
                                            </p:txEl>
                                          </p:spTgt>
                                        </p:tgtEl>
                                        <p:attrNameLst>
                                          <p:attrName>style.visibility</p:attrName>
                                        </p:attrNameLst>
                                      </p:cBhvr>
                                      <p:to>
                                        <p:strVal val="visible"/>
                                      </p:to>
                                    </p:set>
                                    <p:anim calcmode="lin" valueType="num">
                                      <p:cBhvr>
                                        <p:cTn id="11" dur="750" fill="hold"/>
                                        <p:tgtEl>
                                          <p:spTgt spid="160">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6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1" nodeType="clickEffect">
                                  <p:stCondLst>
                                    <p:cond delay="0"/>
                                  </p:stCondLst>
                                  <p:iterate>
                                    <p:tmAbs val="0"/>
                                  </p:iterate>
                                  <p:childTnLst>
                                    <p:set>
                                      <p:cBhvr>
                                        <p:cTn id="16" fill="hold"/>
                                        <p:tgtEl>
                                          <p:spTgt spid="160">
                                            <p:txEl>
                                              <p:pRg st="1" end="1"/>
                                            </p:txEl>
                                          </p:spTgt>
                                        </p:tgtEl>
                                        <p:attrNameLst>
                                          <p:attrName>style.visibility</p:attrName>
                                        </p:attrNameLst>
                                      </p:cBhvr>
                                      <p:to>
                                        <p:strVal val="visible"/>
                                      </p:to>
                                    </p:set>
                                    <p:anim calcmode="lin" valueType="num">
                                      <p:cBhvr>
                                        <p:cTn id="17" dur="750" fill="hold"/>
                                        <p:tgtEl>
                                          <p:spTgt spid="160">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60">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1" nodeType="clickEffect">
                                  <p:stCondLst>
                                    <p:cond delay="0"/>
                                  </p:stCondLst>
                                  <p:iterate>
                                    <p:tmAbs val="0"/>
                                  </p:iterate>
                                  <p:childTnLst>
                                    <p:set>
                                      <p:cBhvr>
                                        <p:cTn id="22" fill="hold"/>
                                        <p:tgtEl>
                                          <p:spTgt spid="160">
                                            <p:txEl>
                                              <p:pRg st="2" end="2"/>
                                            </p:txEl>
                                          </p:spTgt>
                                        </p:tgtEl>
                                        <p:attrNameLst>
                                          <p:attrName>style.visibility</p:attrName>
                                        </p:attrNameLst>
                                      </p:cBhvr>
                                      <p:to>
                                        <p:strVal val="visible"/>
                                      </p:to>
                                    </p:set>
                                    <p:anim calcmode="lin" valueType="num">
                                      <p:cBhvr>
                                        <p:cTn id="23" dur="750" fill="hold"/>
                                        <p:tgtEl>
                                          <p:spTgt spid="160">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60">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1" nodeType="clickEffect">
                                  <p:stCondLst>
                                    <p:cond delay="0"/>
                                  </p:stCondLst>
                                  <p:iterate>
                                    <p:tmAbs val="0"/>
                                  </p:iterate>
                                  <p:childTnLst>
                                    <p:set>
                                      <p:cBhvr>
                                        <p:cTn id="28" fill="hold"/>
                                        <p:tgtEl>
                                          <p:spTgt spid="160">
                                            <p:txEl>
                                              <p:pRg st="3" end="3"/>
                                            </p:txEl>
                                          </p:spTgt>
                                        </p:tgtEl>
                                        <p:attrNameLst>
                                          <p:attrName>style.visibility</p:attrName>
                                        </p:attrNameLst>
                                      </p:cBhvr>
                                      <p:to>
                                        <p:strVal val="visible"/>
                                      </p:to>
                                    </p:set>
                                    <p:anim calcmode="lin" valueType="num">
                                      <p:cBhvr>
                                        <p:cTn id="29" dur="750" fill="hold"/>
                                        <p:tgtEl>
                                          <p:spTgt spid="160">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60">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1" nodeType="clickEffect">
                                  <p:stCondLst>
                                    <p:cond delay="0"/>
                                  </p:stCondLst>
                                  <p:iterate>
                                    <p:tmAbs val="0"/>
                                  </p:iterate>
                                  <p:childTnLst>
                                    <p:set>
                                      <p:cBhvr>
                                        <p:cTn id="34" fill="hold"/>
                                        <p:tgtEl>
                                          <p:spTgt spid="160">
                                            <p:txEl>
                                              <p:pRg st="4" end="4"/>
                                            </p:txEl>
                                          </p:spTgt>
                                        </p:tgtEl>
                                        <p:attrNameLst>
                                          <p:attrName>style.visibility</p:attrName>
                                        </p:attrNameLst>
                                      </p:cBhvr>
                                      <p:to>
                                        <p:strVal val="visible"/>
                                      </p:to>
                                    </p:set>
                                    <p:anim calcmode="lin" valueType="num">
                                      <p:cBhvr>
                                        <p:cTn id="35" dur="750" fill="hold"/>
                                        <p:tgtEl>
                                          <p:spTgt spid="160">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60">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1" nodeType="clickEffect">
                                  <p:stCondLst>
                                    <p:cond delay="0"/>
                                  </p:stCondLst>
                                  <p:iterate>
                                    <p:tmAbs val="0"/>
                                  </p:iterate>
                                  <p:childTnLst>
                                    <p:set>
                                      <p:cBhvr>
                                        <p:cTn id="40" fill="hold"/>
                                        <p:tgtEl>
                                          <p:spTgt spid="160">
                                            <p:txEl>
                                              <p:pRg st="5" end="5"/>
                                            </p:txEl>
                                          </p:spTgt>
                                        </p:tgtEl>
                                        <p:attrNameLst>
                                          <p:attrName>style.visibility</p:attrName>
                                        </p:attrNameLst>
                                      </p:cBhvr>
                                      <p:to>
                                        <p:strVal val="visible"/>
                                      </p:to>
                                    </p:set>
                                    <p:anim calcmode="lin" valueType="num">
                                      <p:cBhvr>
                                        <p:cTn id="41" dur="750" fill="hold"/>
                                        <p:tgtEl>
                                          <p:spTgt spid="160">
                                            <p:txEl>
                                              <p:pRg st="5" end="5"/>
                                            </p:txEl>
                                          </p:spTgt>
                                        </p:tgtEl>
                                        <p:attrNameLst>
                                          <p:attrName>ppt_w</p:attrName>
                                        </p:attrNameLst>
                                      </p:cBhvr>
                                      <p:tavLst>
                                        <p:tav tm="0">
                                          <p:val>
                                            <p:fltVal val="0"/>
                                          </p:val>
                                        </p:tav>
                                        <p:tav tm="100000">
                                          <p:val>
                                            <p:strVal val="#ppt_w"/>
                                          </p:val>
                                        </p:tav>
                                      </p:tavLst>
                                    </p:anim>
                                    <p:anim calcmode="lin" valueType="num">
                                      <p:cBhvr>
                                        <p:cTn id="42" dur="750" fill="hold"/>
                                        <p:tgtEl>
                                          <p:spTgt spid="160">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Cookie Headers</a:t>
            </a:r>
          </a:p>
        </p:txBody>
      </p:sp>
      <p:sp>
        <p:nvSpPr>
          <p:cNvPr id="163" name="Shape 163"/>
          <p:cNvSpPr>
            <a:spLocks noGrp="1"/>
          </p:cNvSpPr>
          <p:nvPr>
            <p:ph type="body" idx="1"/>
          </p:nvPr>
        </p:nvSpPr>
        <p:spPr>
          <a:prstGeom prst="rect">
            <a:avLst/>
          </a:prstGeom>
        </p:spPr>
        <p:txBody>
          <a:bodyPr/>
          <a:lstStyle/>
          <a:p>
            <a:pPr marL="446404" lvl="0" indent="-446404" defTabSz="554990">
              <a:spcBef>
                <a:spcPts val="2200"/>
              </a:spcBef>
              <a:defRPr sz="1800">
                <a:solidFill>
                  <a:srgbClr val="000000"/>
                </a:solidFill>
              </a:defRPr>
            </a:pPr>
            <a:r>
              <a:rPr sz="3420">
                <a:solidFill>
                  <a:srgbClr val="414141"/>
                </a:solidFill>
              </a:rPr>
              <a:t>Cookies are a mechanism to maintain state across HTTP requests</a:t>
            </a:r>
          </a:p>
          <a:p>
            <a:pPr marL="892809" lvl="1" indent="-446404" defTabSz="554990">
              <a:spcBef>
                <a:spcPts val="2200"/>
              </a:spcBef>
              <a:defRPr sz="1800">
                <a:solidFill>
                  <a:srgbClr val="000000"/>
                </a:solidFill>
              </a:defRPr>
            </a:pPr>
            <a:r>
              <a:rPr sz="2090" b="1">
                <a:solidFill>
                  <a:srgbClr val="414141"/>
                </a:solidFill>
                <a:latin typeface="Courier New"/>
                <a:ea typeface="Courier New"/>
                <a:cs typeface="Courier New"/>
                <a:sym typeface="Courier New"/>
              </a:rPr>
              <a:t>Set-Cookie: name=value; Expires=Wed, 18 Nov 2014 06:54:10 GMT</a:t>
            </a:r>
          </a:p>
          <a:p>
            <a:pPr marL="892809" lvl="1" indent="-446404" defTabSz="554990">
              <a:spcBef>
                <a:spcPts val="2200"/>
              </a:spcBef>
              <a:defRPr sz="1800">
                <a:solidFill>
                  <a:srgbClr val="000000"/>
                </a:solidFill>
              </a:defRPr>
            </a:pPr>
            <a:r>
              <a:rPr sz="2090" b="1">
                <a:solidFill>
                  <a:srgbClr val="414141"/>
                </a:solidFill>
                <a:latin typeface="Courier New"/>
                <a:ea typeface="Courier New"/>
                <a:cs typeface="Courier New"/>
                <a:sym typeface="Courier New"/>
              </a:rPr>
              <a:t>Cookie: name=value; name2=value2</a:t>
            </a:r>
          </a:p>
          <a:p>
            <a:pPr marL="446404" lvl="0" indent="-446404" defTabSz="554990">
              <a:spcBef>
                <a:spcPts val="2200"/>
              </a:spcBef>
              <a:defRPr sz="1800">
                <a:solidFill>
                  <a:srgbClr val="000000"/>
                </a:solidFill>
              </a:defRPr>
            </a:pPr>
            <a:r>
              <a:rPr sz="3420">
                <a:solidFill>
                  <a:srgbClr val="414141"/>
                </a:solidFill>
              </a:rPr>
              <a:t>Can set Path and Domain attributes to restrict where cookie gets submitted to</a:t>
            </a:r>
          </a:p>
          <a:p>
            <a:pPr marL="446404" lvl="0" indent="-446404" defTabSz="554990">
              <a:spcBef>
                <a:spcPts val="2200"/>
              </a:spcBef>
              <a:defRPr sz="1800">
                <a:solidFill>
                  <a:srgbClr val="000000"/>
                </a:solidFill>
              </a:defRPr>
            </a:pPr>
            <a:r>
              <a:rPr sz="3420">
                <a:solidFill>
                  <a:srgbClr val="414141"/>
                </a:solidFill>
              </a:rPr>
              <a:t>Secure and HttpOnly attributes control submission over HTTPS</a:t>
            </a:r>
          </a:p>
          <a:p>
            <a:pPr marL="446404" lvl="0" indent="-446404" defTabSz="554990">
              <a:spcBef>
                <a:spcPts val="2200"/>
              </a:spcBef>
              <a:defRPr sz="1800">
                <a:solidFill>
                  <a:srgbClr val="000000"/>
                </a:solidFill>
              </a:defRPr>
            </a:pPr>
            <a:r>
              <a:rPr sz="3420">
                <a:solidFill>
                  <a:srgbClr val="414141"/>
                </a:solidFill>
              </a:rPr>
              <a:t>Don’t use cookies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63">
                                            <p:bg/>
                                          </p:spTgt>
                                        </p:tgtEl>
                                        <p:attrNameLst>
                                          <p:attrName>style.visibility</p:attrName>
                                        </p:attrNameLst>
                                      </p:cBhvr>
                                      <p:to>
                                        <p:strVal val="visible"/>
                                      </p:to>
                                    </p:set>
                                    <p:anim calcmode="lin" valueType="num">
                                      <p:cBhvr>
                                        <p:cTn id="7" dur="750" fill="hold"/>
                                        <p:tgtEl>
                                          <p:spTgt spid="163">
                                            <p:bg/>
                                          </p:spTgt>
                                        </p:tgtEl>
                                        <p:attrNameLst>
                                          <p:attrName>ppt_w</p:attrName>
                                        </p:attrNameLst>
                                      </p:cBhvr>
                                      <p:tavLst>
                                        <p:tav tm="0">
                                          <p:val>
                                            <p:fltVal val="0"/>
                                          </p:val>
                                        </p:tav>
                                        <p:tav tm="100000">
                                          <p:val>
                                            <p:strVal val="#ppt_w"/>
                                          </p:val>
                                        </p:tav>
                                      </p:tavLst>
                                    </p:anim>
                                    <p:anim calcmode="lin" valueType="num">
                                      <p:cBhvr>
                                        <p:cTn id="8" dur="750" fill="hold"/>
                                        <p:tgtEl>
                                          <p:spTgt spid="163">
                                            <p:bg/>
                                          </p:spTgt>
                                        </p:tgtEl>
                                        <p:attrNameLst>
                                          <p:attrName>ppt_h</p:attrName>
                                        </p:attrNameLst>
                                      </p:cBhvr>
                                      <p:tavLst>
                                        <p:tav tm="0">
                                          <p:val>
                                            <p:fltVal val="0"/>
                                          </p:val>
                                        </p:tav>
                                        <p:tav tm="100000">
                                          <p:val>
                                            <p:strVal val="#ppt_h"/>
                                          </p:val>
                                        </p:tav>
                                      </p:tavLst>
                                    </p:anim>
                                  </p:childTnLst>
                                </p:cTn>
                              </p:par>
                              <p:par>
                                <p:cTn id="9" presetID="23" presetClass="entr" presetSubtype="16" fill="hold" grpId="1">
                                  <p:stCondLst>
                                    <p:cond delay="0"/>
                                  </p:stCondLst>
                                  <p:iterate>
                                    <p:tmAbs val="0"/>
                                  </p:iterate>
                                  <p:childTnLst>
                                    <p:set>
                                      <p:cBhvr>
                                        <p:cTn id="10" fill="hold"/>
                                        <p:tgtEl>
                                          <p:spTgt spid="163">
                                            <p:txEl>
                                              <p:pRg st="0" end="0"/>
                                            </p:txEl>
                                          </p:spTgt>
                                        </p:tgtEl>
                                        <p:attrNameLst>
                                          <p:attrName>style.visibility</p:attrName>
                                        </p:attrNameLst>
                                      </p:cBhvr>
                                      <p:to>
                                        <p:strVal val="visible"/>
                                      </p:to>
                                    </p:set>
                                    <p:anim calcmode="lin" valueType="num">
                                      <p:cBhvr>
                                        <p:cTn id="11" dur="750" fill="hold"/>
                                        <p:tgtEl>
                                          <p:spTgt spid="163">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6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1" nodeType="clickEffect">
                                  <p:stCondLst>
                                    <p:cond delay="0"/>
                                  </p:stCondLst>
                                  <p:iterate>
                                    <p:tmAbs val="0"/>
                                  </p:iterate>
                                  <p:childTnLst>
                                    <p:set>
                                      <p:cBhvr>
                                        <p:cTn id="16" fill="hold"/>
                                        <p:tgtEl>
                                          <p:spTgt spid="163">
                                            <p:txEl>
                                              <p:pRg st="1" end="1"/>
                                            </p:txEl>
                                          </p:spTgt>
                                        </p:tgtEl>
                                        <p:attrNameLst>
                                          <p:attrName>style.visibility</p:attrName>
                                        </p:attrNameLst>
                                      </p:cBhvr>
                                      <p:to>
                                        <p:strVal val="visible"/>
                                      </p:to>
                                    </p:set>
                                    <p:anim calcmode="lin" valueType="num">
                                      <p:cBhvr>
                                        <p:cTn id="17" dur="750" fill="hold"/>
                                        <p:tgtEl>
                                          <p:spTgt spid="163">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6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1" nodeType="clickEffect">
                                  <p:stCondLst>
                                    <p:cond delay="0"/>
                                  </p:stCondLst>
                                  <p:iterate>
                                    <p:tmAbs val="0"/>
                                  </p:iterate>
                                  <p:childTnLst>
                                    <p:set>
                                      <p:cBhvr>
                                        <p:cTn id="22" fill="hold"/>
                                        <p:tgtEl>
                                          <p:spTgt spid="163">
                                            <p:txEl>
                                              <p:pRg st="2" end="2"/>
                                            </p:txEl>
                                          </p:spTgt>
                                        </p:tgtEl>
                                        <p:attrNameLst>
                                          <p:attrName>style.visibility</p:attrName>
                                        </p:attrNameLst>
                                      </p:cBhvr>
                                      <p:to>
                                        <p:strVal val="visible"/>
                                      </p:to>
                                    </p:set>
                                    <p:anim calcmode="lin" valueType="num">
                                      <p:cBhvr>
                                        <p:cTn id="23" dur="750" fill="hold"/>
                                        <p:tgtEl>
                                          <p:spTgt spid="163">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6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1" nodeType="clickEffect">
                                  <p:stCondLst>
                                    <p:cond delay="0"/>
                                  </p:stCondLst>
                                  <p:iterate>
                                    <p:tmAbs val="0"/>
                                  </p:iterate>
                                  <p:childTnLst>
                                    <p:set>
                                      <p:cBhvr>
                                        <p:cTn id="28" fill="hold"/>
                                        <p:tgtEl>
                                          <p:spTgt spid="163">
                                            <p:txEl>
                                              <p:pRg st="3" end="3"/>
                                            </p:txEl>
                                          </p:spTgt>
                                        </p:tgtEl>
                                        <p:attrNameLst>
                                          <p:attrName>style.visibility</p:attrName>
                                        </p:attrNameLst>
                                      </p:cBhvr>
                                      <p:to>
                                        <p:strVal val="visible"/>
                                      </p:to>
                                    </p:set>
                                    <p:anim calcmode="lin" valueType="num">
                                      <p:cBhvr>
                                        <p:cTn id="29" dur="750" fill="hold"/>
                                        <p:tgtEl>
                                          <p:spTgt spid="163">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6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1" nodeType="clickEffect">
                                  <p:stCondLst>
                                    <p:cond delay="0"/>
                                  </p:stCondLst>
                                  <p:iterate>
                                    <p:tmAbs val="0"/>
                                  </p:iterate>
                                  <p:childTnLst>
                                    <p:set>
                                      <p:cBhvr>
                                        <p:cTn id="34" fill="hold"/>
                                        <p:tgtEl>
                                          <p:spTgt spid="163">
                                            <p:txEl>
                                              <p:pRg st="4" end="4"/>
                                            </p:txEl>
                                          </p:spTgt>
                                        </p:tgtEl>
                                        <p:attrNameLst>
                                          <p:attrName>style.visibility</p:attrName>
                                        </p:attrNameLst>
                                      </p:cBhvr>
                                      <p:to>
                                        <p:strVal val="visible"/>
                                      </p:to>
                                    </p:set>
                                    <p:anim calcmode="lin" valueType="num">
                                      <p:cBhvr>
                                        <p:cTn id="35" dur="750" fill="hold"/>
                                        <p:tgtEl>
                                          <p:spTgt spid="163">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6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1" nodeType="clickEffect">
                                  <p:stCondLst>
                                    <p:cond delay="0"/>
                                  </p:stCondLst>
                                  <p:iterate>
                                    <p:tmAbs val="0"/>
                                  </p:iterate>
                                  <p:childTnLst>
                                    <p:set>
                                      <p:cBhvr>
                                        <p:cTn id="40" fill="hold"/>
                                        <p:tgtEl>
                                          <p:spTgt spid="163">
                                            <p:txEl>
                                              <p:pRg st="5" end="5"/>
                                            </p:txEl>
                                          </p:spTgt>
                                        </p:tgtEl>
                                        <p:attrNameLst>
                                          <p:attrName>style.visibility</p:attrName>
                                        </p:attrNameLst>
                                      </p:cBhvr>
                                      <p:to>
                                        <p:strVal val="visible"/>
                                      </p:to>
                                    </p:set>
                                    <p:anim calcmode="lin" valueType="num">
                                      <p:cBhvr>
                                        <p:cTn id="41" dur="750" fill="hold"/>
                                        <p:tgtEl>
                                          <p:spTgt spid="163">
                                            <p:txEl>
                                              <p:pRg st="5" end="5"/>
                                            </p:txEl>
                                          </p:spTgt>
                                        </p:tgtEl>
                                        <p:attrNameLst>
                                          <p:attrName>ppt_w</p:attrName>
                                        </p:attrNameLst>
                                      </p:cBhvr>
                                      <p:tavLst>
                                        <p:tav tm="0">
                                          <p:val>
                                            <p:fltVal val="0"/>
                                          </p:val>
                                        </p:tav>
                                        <p:tav tm="100000">
                                          <p:val>
                                            <p:strVal val="#ppt_w"/>
                                          </p:val>
                                        </p:tav>
                                      </p:tavLst>
                                    </p:anim>
                                    <p:anim calcmode="lin" valueType="num">
                                      <p:cBhvr>
                                        <p:cTn id="42" dur="750" fill="hold"/>
                                        <p:tgtEl>
                                          <p:spTgt spid="16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Caching</a:t>
            </a:r>
          </a:p>
        </p:txBody>
      </p:sp>
      <p:sp>
        <p:nvSpPr>
          <p:cNvPr id="168" name="Shape 168"/>
          <p:cNvSpPr>
            <a:spLocks noGrp="1"/>
          </p:cNvSpPr>
          <p:nvPr>
            <p:ph type="body" idx="1"/>
          </p:nvPr>
        </p:nvSpPr>
        <p:spPr>
          <a:prstGeom prst="rect">
            <a:avLst/>
          </a:prstGeom>
        </p:spPr>
        <p:txBody>
          <a:bodyPr/>
          <a:lstStyle/>
          <a:p>
            <a:pPr lvl="0">
              <a:defRPr sz="1800">
                <a:solidFill>
                  <a:srgbClr val="000000"/>
                </a:solidFill>
              </a:defRPr>
            </a:pPr>
            <a:r>
              <a:rPr sz="3600">
                <a:solidFill>
                  <a:srgbClr val="414141"/>
                </a:solidFill>
              </a:rPr>
              <a:t>Lots of systems in place to provide time-based client-side content caching; not good for dynamic content</a:t>
            </a:r>
          </a:p>
          <a:p>
            <a:pPr lvl="0">
              <a:defRPr sz="1800">
                <a:solidFill>
                  <a:srgbClr val="000000"/>
                </a:solidFill>
              </a:defRPr>
            </a:pPr>
            <a:r>
              <a:rPr sz="3600" b="1">
                <a:solidFill>
                  <a:srgbClr val="414141"/>
                </a:solidFill>
                <a:latin typeface="Courier New"/>
                <a:ea typeface="Courier New"/>
                <a:cs typeface="Courier New"/>
                <a:sym typeface="Courier New"/>
              </a:rPr>
              <a:t>ETag: “686897696a7c876b7e”</a:t>
            </a:r>
          </a:p>
          <a:p>
            <a:pPr lvl="0">
              <a:defRPr sz="1800">
                <a:solidFill>
                  <a:srgbClr val="000000"/>
                </a:solidFill>
              </a:defRPr>
            </a:pPr>
            <a:r>
              <a:rPr sz="3600" b="1">
                <a:solidFill>
                  <a:srgbClr val="414141"/>
                </a:solidFill>
                <a:latin typeface="Courier New"/>
                <a:ea typeface="Courier New"/>
                <a:cs typeface="Courier New"/>
                <a:sym typeface="Courier New"/>
              </a:rPr>
              <a:t>If-None-Match: “686897696a7c876b7e”</a:t>
            </a:r>
          </a:p>
          <a:p>
            <a:pPr lvl="1">
              <a:defRPr sz="1800">
                <a:solidFill>
                  <a:srgbClr val="000000"/>
                </a:solidFill>
              </a:defRPr>
            </a:pPr>
            <a:r>
              <a:rPr sz="3600">
                <a:solidFill>
                  <a:srgbClr val="414141"/>
                </a:solidFill>
              </a:rPr>
              <a:t>304 response if that’s the current version</a:t>
            </a:r>
          </a:p>
          <a:p>
            <a:pPr lvl="1">
              <a:defRPr sz="1800">
                <a:solidFill>
                  <a:srgbClr val="000000"/>
                </a:solidFill>
              </a:defRPr>
            </a:pPr>
            <a:r>
              <a:rPr sz="3600">
                <a:solidFill>
                  <a:srgbClr val="414141"/>
                </a:solidFill>
              </a:rPr>
              <a:t>Normal response otherwise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Authentication &amp; Authorization</a:t>
            </a:r>
          </a:p>
        </p:txBody>
      </p:sp>
      <p:sp>
        <p:nvSpPr>
          <p:cNvPr id="171" name="Shape 171"/>
          <p:cNvSpPr>
            <a:spLocks noGrp="1"/>
          </p:cNvSpPr>
          <p:nvPr>
            <p:ph type="body" idx="1"/>
          </p:nvPr>
        </p:nvSpPr>
        <p:spPr>
          <a:prstGeom prst="rect">
            <a:avLst/>
          </a:prstGeom>
        </p:spPr>
        <p:txBody>
          <a:bodyPr/>
          <a:lstStyle/>
          <a:p>
            <a:pPr lvl="0">
              <a:defRPr sz="1800">
                <a:solidFill>
                  <a:srgbClr val="000000"/>
                </a:solidFill>
              </a:defRPr>
            </a:pPr>
            <a:r>
              <a:rPr sz="3600">
                <a:solidFill>
                  <a:srgbClr val="414141"/>
                </a:solidFill>
              </a:rPr>
              <a:t>Authentication is proving who you are</a:t>
            </a:r>
          </a:p>
          <a:p>
            <a:pPr lvl="0">
              <a:defRPr sz="1800">
                <a:solidFill>
                  <a:srgbClr val="000000"/>
                </a:solidFill>
              </a:defRPr>
            </a:pPr>
            <a:r>
              <a:rPr sz="3600">
                <a:solidFill>
                  <a:srgbClr val="414141"/>
                </a:solidFill>
              </a:rPr>
              <a:t>Authorization is verifying what you are allowed to do</a:t>
            </a:r>
          </a:p>
          <a:p>
            <a:pPr lvl="0">
              <a:defRPr sz="1800">
                <a:solidFill>
                  <a:srgbClr val="000000"/>
                </a:solidFill>
              </a:defRPr>
            </a:pPr>
            <a:r>
              <a:rPr sz="3600">
                <a:solidFill>
                  <a:srgbClr val="414141"/>
                </a:solidFill>
              </a:rPr>
              <a:t>“HTTP Basic Authentication”</a:t>
            </a:r>
          </a:p>
          <a:p>
            <a:pPr lvl="1">
              <a:defRPr sz="1800">
                <a:solidFill>
                  <a:srgbClr val="000000"/>
                </a:solidFill>
              </a:defRPr>
            </a:pPr>
            <a:r>
              <a:rPr sz="2600" b="1">
                <a:solidFill>
                  <a:srgbClr val="414141"/>
                </a:solidFill>
                <a:latin typeface="Courier New"/>
                <a:ea typeface="Courier New"/>
                <a:cs typeface="Courier New"/>
                <a:sym typeface="Courier New"/>
              </a:rPr>
              <a:t>WWW-Authenticate: Basic realm=“gizmocracy.com”</a:t>
            </a:r>
          </a:p>
          <a:p>
            <a:pPr lvl="1">
              <a:defRPr sz="1800">
                <a:solidFill>
                  <a:srgbClr val="000000"/>
                </a:solidFill>
              </a:defRPr>
            </a:pPr>
            <a:r>
              <a:rPr sz="2600" b="1">
                <a:solidFill>
                  <a:srgbClr val="414141"/>
                </a:solidFill>
                <a:latin typeface="Courier New"/>
                <a:ea typeface="Courier New"/>
                <a:cs typeface="Courier New"/>
                <a:sym typeface="Courier New"/>
              </a:rPr>
              <a:t>Authorization: Basic QWxhZGRpbjpvcGVuIHNlc2FtZQ==</a:t>
            </a:r>
          </a:p>
          <a:p>
            <a:pPr lvl="1">
              <a:defRPr sz="1800">
                <a:solidFill>
                  <a:srgbClr val="000000"/>
                </a:solidFill>
              </a:defRPr>
            </a:pPr>
            <a:r>
              <a:rPr sz="3600">
                <a:solidFill>
                  <a:srgbClr val="414141"/>
                </a:solidFill>
              </a:rPr>
              <a:t>Must use HTTPS at all times!</a:t>
            </a:r>
          </a:p>
          <a:p>
            <a:pPr lvl="1">
              <a:defRPr sz="1800">
                <a:solidFill>
                  <a:srgbClr val="000000"/>
                </a:solidFill>
              </a:defRPr>
            </a:pPr>
            <a:r>
              <a:rPr sz="3600">
                <a:solidFill>
                  <a:srgbClr val="414141"/>
                </a:solidFill>
              </a:rPr>
              <a:t>Other schemes are better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71">
                                            <p:bg/>
                                          </p:spTgt>
                                        </p:tgtEl>
                                        <p:attrNameLst>
                                          <p:attrName>style.visibility</p:attrName>
                                        </p:attrNameLst>
                                      </p:cBhvr>
                                      <p:to>
                                        <p:strVal val="visible"/>
                                      </p:to>
                                    </p:set>
                                    <p:anim calcmode="lin" valueType="num">
                                      <p:cBhvr>
                                        <p:cTn id="7" dur="750" fill="hold"/>
                                        <p:tgtEl>
                                          <p:spTgt spid="171">
                                            <p:bg/>
                                          </p:spTgt>
                                        </p:tgtEl>
                                        <p:attrNameLst>
                                          <p:attrName>ppt_w</p:attrName>
                                        </p:attrNameLst>
                                      </p:cBhvr>
                                      <p:tavLst>
                                        <p:tav tm="0">
                                          <p:val>
                                            <p:fltVal val="0"/>
                                          </p:val>
                                        </p:tav>
                                        <p:tav tm="100000">
                                          <p:val>
                                            <p:strVal val="#ppt_w"/>
                                          </p:val>
                                        </p:tav>
                                      </p:tavLst>
                                    </p:anim>
                                    <p:anim calcmode="lin" valueType="num">
                                      <p:cBhvr>
                                        <p:cTn id="8" dur="750" fill="hold"/>
                                        <p:tgtEl>
                                          <p:spTgt spid="171">
                                            <p:bg/>
                                          </p:spTgt>
                                        </p:tgtEl>
                                        <p:attrNameLst>
                                          <p:attrName>ppt_h</p:attrName>
                                        </p:attrNameLst>
                                      </p:cBhvr>
                                      <p:tavLst>
                                        <p:tav tm="0">
                                          <p:val>
                                            <p:fltVal val="0"/>
                                          </p:val>
                                        </p:tav>
                                        <p:tav tm="100000">
                                          <p:val>
                                            <p:strVal val="#ppt_h"/>
                                          </p:val>
                                        </p:tav>
                                      </p:tavLst>
                                    </p:anim>
                                  </p:childTnLst>
                                </p:cTn>
                              </p:par>
                              <p:par>
                                <p:cTn id="9" presetID="23" presetClass="entr" presetSubtype="16" fill="hold" grpId="1">
                                  <p:stCondLst>
                                    <p:cond delay="0"/>
                                  </p:stCondLst>
                                  <p:iterate>
                                    <p:tmAbs val="0"/>
                                  </p:iterate>
                                  <p:childTnLst>
                                    <p:set>
                                      <p:cBhvr>
                                        <p:cTn id="10" fill="hold"/>
                                        <p:tgtEl>
                                          <p:spTgt spid="171">
                                            <p:txEl>
                                              <p:pRg st="0" end="0"/>
                                            </p:txEl>
                                          </p:spTgt>
                                        </p:tgtEl>
                                        <p:attrNameLst>
                                          <p:attrName>style.visibility</p:attrName>
                                        </p:attrNameLst>
                                      </p:cBhvr>
                                      <p:to>
                                        <p:strVal val="visible"/>
                                      </p:to>
                                    </p:set>
                                    <p:anim calcmode="lin" valueType="num">
                                      <p:cBhvr>
                                        <p:cTn id="11" dur="750" fill="hold"/>
                                        <p:tgtEl>
                                          <p:spTgt spid="171">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7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1" nodeType="clickEffect">
                                  <p:stCondLst>
                                    <p:cond delay="0"/>
                                  </p:stCondLst>
                                  <p:iterate>
                                    <p:tmAbs val="0"/>
                                  </p:iterate>
                                  <p:childTnLst>
                                    <p:set>
                                      <p:cBhvr>
                                        <p:cTn id="16" fill="hold"/>
                                        <p:tgtEl>
                                          <p:spTgt spid="171">
                                            <p:txEl>
                                              <p:pRg st="1" end="1"/>
                                            </p:txEl>
                                          </p:spTgt>
                                        </p:tgtEl>
                                        <p:attrNameLst>
                                          <p:attrName>style.visibility</p:attrName>
                                        </p:attrNameLst>
                                      </p:cBhvr>
                                      <p:to>
                                        <p:strVal val="visible"/>
                                      </p:to>
                                    </p:set>
                                    <p:anim calcmode="lin" valueType="num">
                                      <p:cBhvr>
                                        <p:cTn id="17" dur="750" fill="hold"/>
                                        <p:tgtEl>
                                          <p:spTgt spid="171">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7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1" nodeType="clickEffect">
                                  <p:stCondLst>
                                    <p:cond delay="0"/>
                                  </p:stCondLst>
                                  <p:iterate>
                                    <p:tmAbs val="0"/>
                                  </p:iterate>
                                  <p:childTnLst>
                                    <p:set>
                                      <p:cBhvr>
                                        <p:cTn id="22" fill="hold"/>
                                        <p:tgtEl>
                                          <p:spTgt spid="171">
                                            <p:txEl>
                                              <p:pRg st="2" end="2"/>
                                            </p:txEl>
                                          </p:spTgt>
                                        </p:tgtEl>
                                        <p:attrNameLst>
                                          <p:attrName>style.visibility</p:attrName>
                                        </p:attrNameLst>
                                      </p:cBhvr>
                                      <p:to>
                                        <p:strVal val="visible"/>
                                      </p:to>
                                    </p:set>
                                    <p:anim calcmode="lin" valueType="num">
                                      <p:cBhvr>
                                        <p:cTn id="23" dur="750" fill="hold"/>
                                        <p:tgtEl>
                                          <p:spTgt spid="171">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7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1" nodeType="clickEffect">
                                  <p:stCondLst>
                                    <p:cond delay="0"/>
                                  </p:stCondLst>
                                  <p:iterate>
                                    <p:tmAbs val="0"/>
                                  </p:iterate>
                                  <p:childTnLst>
                                    <p:set>
                                      <p:cBhvr>
                                        <p:cTn id="28" fill="hold"/>
                                        <p:tgtEl>
                                          <p:spTgt spid="171">
                                            <p:txEl>
                                              <p:pRg st="3" end="3"/>
                                            </p:txEl>
                                          </p:spTgt>
                                        </p:tgtEl>
                                        <p:attrNameLst>
                                          <p:attrName>style.visibility</p:attrName>
                                        </p:attrNameLst>
                                      </p:cBhvr>
                                      <p:to>
                                        <p:strVal val="visible"/>
                                      </p:to>
                                    </p:set>
                                    <p:anim calcmode="lin" valueType="num">
                                      <p:cBhvr>
                                        <p:cTn id="29" dur="750" fill="hold"/>
                                        <p:tgtEl>
                                          <p:spTgt spid="171">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7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1" nodeType="clickEffect">
                                  <p:stCondLst>
                                    <p:cond delay="0"/>
                                  </p:stCondLst>
                                  <p:iterate>
                                    <p:tmAbs val="0"/>
                                  </p:iterate>
                                  <p:childTnLst>
                                    <p:set>
                                      <p:cBhvr>
                                        <p:cTn id="34" fill="hold"/>
                                        <p:tgtEl>
                                          <p:spTgt spid="171">
                                            <p:txEl>
                                              <p:pRg st="4" end="4"/>
                                            </p:txEl>
                                          </p:spTgt>
                                        </p:tgtEl>
                                        <p:attrNameLst>
                                          <p:attrName>style.visibility</p:attrName>
                                        </p:attrNameLst>
                                      </p:cBhvr>
                                      <p:to>
                                        <p:strVal val="visible"/>
                                      </p:to>
                                    </p:set>
                                    <p:anim calcmode="lin" valueType="num">
                                      <p:cBhvr>
                                        <p:cTn id="35" dur="750" fill="hold"/>
                                        <p:tgtEl>
                                          <p:spTgt spid="171">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71">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1" nodeType="clickEffect">
                                  <p:stCondLst>
                                    <p:cond delay="0"/>
                                  </p:stCondLst>
                                  <p:iterate>
                                    <p:tmAbs val="0"/>
                                  </p:iterate>
                                  <p:childTnLst>
                                    <p:set>
                                      <p:cBhvr>
                                        <p:cTn id="40" fill="hold"/>
                                        <p:tgtEl>
                                          <p:spTgt spid="171">
                                            <p:txEl>
                                              <p:pRg st="5" end="5"/>
                                            </p:txEl>
                                          </p:spTgt>
                                        </p:tgtEl>
                                        <p:attrNameLst>
                                          <p:attrName>style.visibility</p:attrName>
                                        </p:attrNameLst>
                                      </p:cBhvr>
                                      <p:to>
                                        <p:strVal val="visible"/>
                                      </p:to>
                                    </p:set>
                                    <p:anim calcmode="lin" valueType="num">
                                      <p:cBhvr>
                                        <p:cTn id="41" dur="750" fill="hold"/>
                                        <p:tgtEl>
                                          <p:spTgt spid="171">
                                            <p:txEl>
                                              <p:pRg st="5" end="5"/>
                                            </p:txEl>
                                          </p:spTgt>
                                        </p:tgtEl>
                                        <p:attrNameLst>
                                          <p:attrName>ppt_w</p:attrName>
                                        </p:attrNameLst>
                                      </p:cBhvr>
                                      <p:tavLst>
                                        <p:tav tm="0">
                                          <p:val>
                                            <p:fltVal val="0"/>
                                          </p:val>
                                        </p:tav>
                                        <p:tav tm="100000">
                                          <p:val>
                                            <p:strVal val="#ppt_w"/>
                                          </p:val>
                                        </p:tav>
                                      </p:tavLst>
                                    </p:anim>
                                    <p:anim calcmode="lin" valueType="num">
                                      <p:cBhvr>
                                        <p:cTn id="42" dur="750" fill="hold"/>
                                        <p:tgtEl>
                                          <p:spTgt spid="171">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1" nodeType="clickEffect">
                                  <p:stCondLst>
                                    <p:cond delay="0"/>
                                  </p:stCondLst>
                                  <p:iterate>
                                    <p:tmAbs val="0"/>
                                  </p:iterate>
                                  <p:childTnLst>
                                    <p:set>
                                      <p:cBhvr>
                                        <p:cTn id="46" fill="hold"/>
                                        <p:tgtEl>
                                          <p:spTgt spid="171">
                                            <p:txEl>
                                              <p:pRg st="6" end="6"/>
                                            </p:txEl>
                                          </p:spTgt>
                                        </p:tgtEl>
                                        <p:attrNameLst>
                                          <p:attrName>style.visibility</p:attrName>
                                        </p:attrNameLst>
                                      </p:cBhvr>
                                      <p:to>
                                        <p:strVal val="visible"/>
                                      </p:to>
                                    </p:set>
                                    <p:anim calcmode="lin" valueType="num">
                                      <p:cBhvr>
                                        <p:cTn id="47" dur="750" fill="hold"/>
                                        <p:tgtEl>
                                          <p:spTgt spid="171">
                                            <p:txEl>
                                              <p:pRg st="6" end="6"/>
                                            </p:txEl>
                                          </p:spTgt>
                                        </p:tgtEl>
                                        <p:attrNameLst>
                                          <p:attrName>ppt_w</p:attrName>
                                        </p:attrNameLst>
                                      </p:cBhvr>
                                      <p:tavLst>
                                        <p:tav tm="0">
                                          <p:val>
                                            <p:fltVal val="0"/>
                                          </p:val>
                                        </p:tav>
                                        <p:tav tm="100000">
                                          <p:val>
                                            <p:strVal val="#ppt_w"/>
                                          </p:val>
                                        </p:tav>
                                      </p:tavLst>
                                    </p:anim>
                                    <p:anim calcmode="lin" valueType="num">
                                      <p:cBhvr>
                                        <p:cTn id="48" dur="750" fill="hold"/>
                                        <p:tgtEl>
                                          <p:spTgt spid="171">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1"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prstGeom prst="rect">
            <a:avLst/>
          </a:prstGeom>
        </p:spPr>
        <p:txBody>
          <a:bodyPr/>
          <a:lstStyle/>
          <a:p>
            <a:pPr lvl="0">
              <a:defRPr sz="1800">
                <a:solidFill>
                  <a:srgbClr val="000000"/>
                </a:solidFill>
              </a:defRPr>
            </a:pPr>
            <a:r>
              <a:rPr lang="en-US" sz="7000" dirty="0" smtClean="0">
                <a:solidFill>
                  <a:srgbClr val="D93E2B"/>
                </a:solidFill>
              </a:rPr>
              <a:t>It’s Dangerous </a:t>
            </a:r>
            <a:r>
              <a:rPr lang="en-US" sz="7000" smtClean="0">
                <a:solidFill>
                  <a:srgbClr val="D93E2B"/>
                </a:solidFill>
              </a:rPr>
              <a:t>to Go </a:t>
            </a:r>
            <a:r>
              <a:rPr sz="7000" smtClean="0">
                <a:solidFill>
                  <a:srgbClr val="D93E2B"/>
                </a:solidFill>
              </a:rPr>
              <a:t>Alone</a:t>
            </a:r>
            <a:endParaRPr sz="7000" dirty="0">
              <a:solidFill>
                <a:srgbClr val="D93E2B"/>
              </a:solidFill>
            </a:endParaRPr>
          </a:p>
        </p:txBody>
      </p:sp>
      <p:sp>
        <p:nvSpPr>
          <p:cNvPr id="174" name="Shape 174"/>
          <p:cNvSpPr>
            <a:spLocks noGrp="1"/>
          </p:cNvSpPr>
          <p:nvPr>
            <p:ph type="body" idx="1"/>
          </p:nvPr>
        </p:nvSpPr>
        <p:spPr>
          <a:prstGeom prst="rect">
            <a:avLst/>
          </a:prstGeom>
        </p:spPr>
        <p:txBody>
          <a:bodyPr/>
          <a:lstStyle/>
          <a:p>
            <a:pPr marL="465201" lvl="0" indent="-465201" defTabSz="578358">
              <a:spcBef>
                <a:spcPts val="2300"/>
              </a:spcBef>
              <a:defRPr sz="1800">
                <a:solidFill>
                  <a:srgbClr val="000000"/>
                </a:solidFill>
              </a:defRPr>
            </a:pPr>
            <a:r>
              <a:rPr sz="3564" dirty="0">
                <a:solidFill>
                  <a:srgbClr val="414141"/>
                </a:solidFill>
              </a:rPr>
              <a:t>Having just showed you how to write your own HTTP client code: Don’t.</a:t>
            </a:r>
          </a:p>
          <a:p>
            <a:pPr marL="930402" lvl="1" indent="-465201" defTabSz="578358">
              <a:spcBef>
                <a:spcPts val="2300"/>
              </a:spcBef>
              <a:defRPr sz="1800">
                <a:solidFill>
                  <a:srgbClr val="000000"/>
                </a:solidFill>
              </a:defRPr>
            </a:pPr>
            <a:r>
              <a:rPr sz="3564" dirty="0">
                <a:solidFill>
                  <a:srgbClr val="414141"/>
                </a:solidFill>
              </a:rPr>
              <a:t>Lots of complex details to get right</a:t>
            </a:r>
          </a:p>
          <a:p>
            <a:pPr marL="930402" lvl="1" indent="-465201" defTabSz="578358">
              <a:spcBef>
                <a:spcPts val="2300"/>
              </a:spcBef>
              <a:defRPr sz="1800">
                <a:solidFill>
                  <a:srgbClr val="000000"/>
                </a:solidFill>
              </a:defRPr>
            </a:pPr>
            <a:r>
              <a:rPr sz="3564" dirty="0">
                <a:solidFill>
                  <a:srgbClr val="414141"/>
                </a:solidFill>
              </a:rPr>
              <a:t>Security implications</a:t>
            </a:r>
          </a:p>
          <a:p>
            <a:pPr marL="465201" lvl="0" indent="-465201" defTabSz="578358">
              <a:spcBef>
                <a:spcPts val="2300"/>
              </a:spcBef>
              <a:defRPr sz="1800">
                <a:solidFill>
                  <a:srgbClr val="000000"/>
                </a:solidFill>
              </a:defRPr>
            </a:pPr>
            <a:r>
              <a:rPr sz="3564" dirty="0">
                <a:solidFill>
                  <a:srgbClr val="414141"/>
                </a:solidFill>
              </a:rPr>
              <a:t>Most environments provide you an HTTP library; use that.</a:t>
            </a:r>
          </a:p>
          <a:p>
            <a:pPr marL="465201" lvl="0" indent="-465201" defTabSz="578358">
              <a:spcBef>
                <a:spcPts val="2300"/>
              </a:spcBef>
              <a:defRPr sz="1800">
                <a:solidFill>
                  <a:srgbClr val="000000"/>
                </a:solidFill>
              </a:defRPr>
            </a:pPr>
            <a:r>
              <a:rPr sz="3564" dirty="0">
                <a:solidFill>
                  <a:srgbClr val="414141"/>
                </a:solidFill>
              </a:rPr>
              <a:t>In C++, I suggest </a:t>
            </a:r>
            <a:r>
              <a:rPr sz="3564" dirty="0" err="1" smtClean="0">
                <a:solidFill>
                  <a:srgbClr val="414141"/>
                </a:solidFill>
              </a:rPr>
              <a:t>libcurl</a:t>
            </a:r>
            <a:r>
              <a:rPr sz="3564" dirty="0" smtClean="0">
                <a:solidFill>
                  <a:srgbClr val="414141"/>
                </a:solidFill>
              </a:rPr>
              <a:t>, </a:t>
            </a:r>
            <a:r>
              <a:rPr sz="3564" dirty="0">
                <a:solidFill>
                  <a:srgbClr val="414141"/>
                </a:solidFill>
              </a:rPr>
              <a:t>but there are alternatives.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5"/>
          <p:cNvGrpSpPr/>
          <p:nvPr/>
        </p:nvGrpSpPr>
        <p:grpSpPr>
          <a:xfrm>
            <a:off x="6692900" y="2565400"/>
            <a:ext cx="5842001" cy="6680200"/>
            <a:chOff x="-127000" y="-88900"/>
            <a:chExt cx="5842000" cy="6680200"/>
          </a:xfrm>
        </p:grpSpPr>
        <p:pic>
          <p:nvPicPr>
            <p:cNvPr id="54" name="memex2.jpg"/>
            <p:cNvPicPr/>
            <p:nvPr/>
          </p:nvPicPr>
          <p:blipFill>
            <a:blip r:embed="rId3">
              <a:extLst/>
            </a:blip>
            <a:srcRect l="3035" r="19884"/>
            <a:stretch>
              <a:fillRect/>
            </a:stretch>
          </p:blipFill>
          <p:spPr>
            <a:xfrm>
              <a:off x="0" y="0"/>
              <a:ext cx="5588000" cy="6350000"/>
            </a:xfrm>
            <a:prstGeom prst="rect">
              <a:avLst/>
            </a:prstGeom>
            <a:ln>
              <a:noFill/>
            </a:ln>
            <a:effectLst/>
          </p:spPr>
        </p:pic>
        <p:pic>
          <p:nvPicPr>
            <p:cNvPr id="53" name="Picture 52"/>
            <p:cNvPicPr/>
            <p:nvPr/>
          </p:nvPicPr>
          <p:blipFill>
            <a:blip r:embed="rId4">
              <a:extLst/>
            </a:blip>
            <a:stretch>
              <a:fillRect/>
            </a:stretch>
          </p:blipFill>
          <p:spPr>
            <a:xfrm>
              <a:off x="-127000" y="-88900"/>
              <a:ext cx="5842000" cy="6680200"/>
            </a:xfrm>
            <a:prstGeom prst="rect">
              <a:avLst/>
            </a:prstGeom>
            <a:effectLst/>
          </p:spPr>
        </p:pic>
      </p:grpSp>
      <p:sp>
        <p:nvSpPr>
          <p:cNvPr id="56" name="Shape 56"/>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Memex</a:t>
            </a:r>
          </a:p>
        </p:txBody>
      </p:sp>
      <p:sp>
        <p:nvSpPr>
          <p:cNvPr id="57" name="Shape 57"/>
          <p:cNvSpPr>
            <a:spLocks noGrp="1"/>
          </p:cNvSpPr>
          <p:nvPr>
            <p:ph type="body" idx="1"/>
          </p:nvPr>
        </p:nvSpPr>
        <p:spPr>
          <a:prstGeom prst="rect">
            <a:avLst/>
          </a:prstGeom>
        </p:spPr>
        <p:txBody>
          <a:bodyPr/>
          <a:lstStyle/>
          <a:p>
            <a:pPr marL="0" lvl="0" indent="0" algn="ctr">
              <a:spcBef>
                <a:spcPts val="0"/>
              </a:spcBef>
              <a:buClrTx/>
              <a:buSzTx/>
              <a:buFontTx/>
              <a:buNone/>
              <a:defRPr sz="1800">
                <a:solidFill>
                  <a:srgbClr val="000000"/>
                </a:solidFill>
              </a:defRPr>
            </a:pPr>
            <a:r>
              <a:rPr sz="3600">
                <a:solidFill>
                  <a:srgbClr val="414141"/>
                </a:solidFill>
              </a:rPr>
              <a:t>“Wholly new forms of encyclopedias will appear, ready-made with a mesh of associative trails running through them, ready to be dropped into the memex and there amplified.”</a:t>
            </a:r>
          </a:p>
          <a:p>
            <a:pPr marL="0" lvl="0" indent="0" algn="r">
              <a:spcBef>
                <a:spcPts val="0"/>
              </a:spcBef>
              <a:buClrTx/>
              <a:buSzTx/>
              <a:buFontTx/>
              <a:buNone/>
              <a:defRPr sz="1800">
                <a:solidFill>
                  <a:srgbClr val="000000"/>
                </a:solidFill>
              </a:defRPr>
            </a:pPr>
            <a:r>
              <a:rPr sz="3600" i="1">
                <a:solidFill>
                  <a:srgbClr val="414141"/>
                </a:solidFill>
              </a:rPr>
              <a:t>—Vannevar Bush, 1945</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Inside Browsers</a:t>
            </a:r>
          </a:p>
        </p:txBody>
      </p:sp>
      <p:sp>
        <p:nvSpPr>
          <p:cNvPr id="177" name="Shape 177"/>
          <p:cNvSpPr>
            <a:spLocks noGrp="1"/>
          </p:cNvSpPr>
          <p:nvPr>
            <p:ph type="body" idx="1"/>
          </p:nvPr>
        </p:nvSpPr>
        <p:spPr>
          <a:prstGeom prst="rect">
            <a:avLst/>
          </a:prstGeom>
        </p:spPr>
        <p:txBody>
          <a:bodyPr/>
          <a:lstStyle/>
          <a:p>
            <a:pPr lvl="0">
              <a:defRPr sz="1800">
                <a:solidFill>
                  <a:srgbClr val="000000"/>
                </a:solidFill>
              </a:defRPr>
            </a:pPr>
            <a:r>
              <a:rPr sz="3600">
                <a:solidFill>
                  <a:srgbClr val="414141"/>
                </a:solidFill>
              </a:rPr>
              <a:t>Code running inside a browser (HTML5, WebGL, Flash or Unity) has some restrictions on the kind of web requests it can make</a:t>
            </a:r>
          </a:p>
          <a:p>
            <a:pPr lvl="1">
              <a:defRPr sz="1800">
                <a:solidFill>
                  <a:srgbClr val="000000"/>
                </a:solidFill>
              </a:defRPr>
            </a:pPr>
            <a:r>
              <a:rPr sz="3600">
                <a:solidFill>
                  <a:srgbClr val="414141"/>
                </a:solidFill>
              </a:rPr>
              <a:t>GET and POST only</a:t>
            </a:r>
          </a:p>
          <a:p>
            <a:pPr lvl="1">
              <a:defRPr sz="1800">
                <a:solidFill>
                  <a:srgbClr val="000000"/>
                </a:solidFill>
              </a:defRPr>
            </a:pPr>
            <a:r>
              <a:rPr sz="3600">
                <a:solidFill>
                  <a:srgbClr val="414141"/>
                </a:solidFill>
              </a:rPr>
              <a:t>Limited/no support for modifying headers</a:t>
            </a:r>
          </a:p>
          <a:p>
            <a:pPr lvl="0">
              <a:defRPr sz="1800">
                <a:solidFill>
                  <a:srgbClr val="000000"/>
                </a:solidFill>
              </a:defRPr>
            </a:pPr>
            <a:r>
              <a:rPr sz="3600">
                <a:solidFill>
                  <a:srgbClr val="414141"/>
                </a:solidFill>
              </a:rPr>
              <a:t>Will usually need a crossdomain.xml file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Crossdomain.xml</a:t>
            </a:r>
          </a:p>
        </p:txBody>
      </p:sp>
      <p:sp>
        <p:nvSpPr>
          <p:cNvPr id="180" name="Shape 180"/>
          <p:cNvSpPr>
            <a:spLocks noGrp="1"/>
          </p:cNvSpPr>
          <p:nvPr>
            <p:ph type="body" idx="1"/>
          </p:nvPr>
        </p:nvSpPr>
        <p:spPr>
          <a:xfrm>
            <a:off x="508000" y="2628900"/>
            <a:ext cx="11988800" cy="3022046"/>
          </a:xfrm>
          <a:prstGeom prst="rect">
            <a:avLst/>
          </a:prstGeom>
        </p:spPr>
        <p:txBody>
          <a:bodyPr/>
          <a:lstStyle/>
          <a:p>
            <a:pPr lvl="0">
              <a:defRPr sz="1800">
                <a:solidFill>
                  <a:srgbClr val="000000"/>
                </a:solidFill>
              </a:defRPr>
            </a:pPr>
            <a:r>
              <a:rPr sz="3600">
                <a:solidFill>
                  <a:srgbClr val="414141"/>
                </a:solidFill>
              </a:rPr>
              <a:t>Looked for at the root of the server you’re targeting</a:t>
            </a:r>
          </a:p>
          <a:p>
            <a:pPr lvl="1">
              <a:defRPr sz="1800">
                <a:solidFill>
                  <a:srgbClr val="000000"/>
                </a:solidFill>
              </a:defRPr>
            </a:pPr>
            <a:r>
              <a:rPr sz="3600">
                <a:solidFill>
                  <a:srgbClr val="414141"/>
                </a:solidFill>
              </a:rPr>
              <a:t>Before you request </a:t>
            </a:r>
            <a:r>
              <a:rPr sz="3000" b="1">
                <a:solidFill>
                  <a:srgbClr val="414141"/>
                </a:solidFill>
                <a:latin typeface="Courier New"/>
                <a:ea typeface="Courier New"/>
                <a:cs typeface="Courier New"/>
                <a:sym typeface="Courier New"/>
              </a:rPr>
              <a:t>http://clients.gizmocracy.com/CS260/index.html</a:t>
            </a:r>
            <a:r>
              <a:rPr sz="3600">
                <a:solidFill>
                  <a:srgbClr val="414141"/>
                </a:solidFill>
              </a:rPr>
              <a:t>, the plugin looks for </a:t>
            </a:r>
            <a:r>
              <a:rPr sz="3000" b="1">
                <a:solidFill>
                  <a:srgbClr val="414141"/>
                </a:solidFill>
                <a:latin typeface="Courier New"/>
                <a:ea typeface="Courier New"/>
                <a:cs typeface="Courier New"/>
                <a:sym typeface="Courier New"/>
              </a:rPr>
              <a:t>http://clients.gizmocracy.com/crossdomain.xml</a:t>
            </a:r>
          </a:p>
        </p:txBody>
      </p:sp>
      <p:grpSp>
        <p:nvGrpSpPr>
          <p:cNvPr id="183" name="Group 183"/>
          <p:cNvGrpSpPr/>
          <p:nvPr/>
        </p:nvGrpSpPr>
        <p:grpSpPr>
          <a:xfrm>
            <a:off x="1401418" y="6260545"/>
            <a:ext cx="10201964" cy="2387601"/>
            <a:chOff x="-127000" y="-88899"/>
            <a:chExt cx="10201962" cy="2387600"/>
          </a:xfrm>
        </p:grpSpPr>
        <p:sp>
          <p:nvSpPr>
            <p:cNvPr id="182" name="Shape 182"/>
            <p:cNvSpPr/>
            <p:nvPr/>
          </p:nvSpPr>
          <p:spPr>
            <a:xfrm>
              <a:off x="0" y="0"/>
              <a:ext cx="9947963" cy="2057400"/>
            </a:xfrm>
            <a:prstGeom prst="rect">
              <a:avLst/>
            </a:prstGeom>
            <a:noFill/>
            <a:ln>
              <a:noFill/>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l">
                <a:defRPr sz="1800">
                  <a:solidFill>
                    <a:srgbClr val="000000"/>
                  </a:solidFill>
                </a:defRPr>
              </a:pPr>
              <a:r>
                <a:rPr sz="3400" b="1">
                  <a:solidFill>
                    <a:srgbClr val="414141"/>
                  </a:solidFill>
                  <a:latin typeface="Courier New"/>
                  <a:ea typeface="Courier New"/>
                  <a:cs typeface="Courier New"/>
                  <a:sym typeface="Courier New"/>
                </a:rPr>
                <a:t>&lt;?xml version="1.0"?&gt;</a:t>
              </a:r>
            </a:p>
            <a:p>
              <a:pPr lvl="0" algn="l">
                <a:defRPr sz="1800">
                  <a:solidFill>
                    <a:srgbClr val="000000"/>
                  </a:solidFill>
                </a:defRPr>
              </a:pPr>
              <a:r>
                <a:rPr sz="3400" b="1">
                  <a:solidFill>
                    <a:srgbClr val="414141"/>
                  </a:solidFill>
                  <a:latin typeface="Courier New"/>
                  <a:ea typeface="Courier New"/>
                  <a:cs typeface="Courier New"/>
                  <a:sym typeface="Courier New"/>
                </a:rPr>
                <a:t>&lt;cross-domain-policy&gt;</a:t>
              </a:r>
            </a:p>
            <a:p>
              <a:pPr lvl="0" algn="l">
                <a:defRPr sz="1800">
                  <a:solidFill>
                    <a:srgbClr val="000000"/>
                  </a:solidFill>
                </a:defRPr>
              </a:pPr>
              <a:r>
                <a:rPr sz="3400" b="1">
                  <a:solidFill>
                    <a:srgbClr val="414141"/>
                  </a:solidFill>
                  <a:latin typeface="Courier New"/>
                  <a:ea typeface="Courier New"/>
                  <a:cs typeface="Courier New"/>
                  <a:sym typeface="Courier New"/>
                </a:rPr>
                <a:t>    &lt;allow-access-from domain="*"/&gt;</a:t>
              </a:r>
            </a:p>
            <a:p>
              <a:pPr lvl="0" algn="l">
                <a:defRPr sz="1800">
                  <a:solidFill>
                    <a:srgbClr val="000000"/>
                  </a:solidFill>
                </a:defRPr>
              </a:pPr>
              <a:r>
                <a:rPr sz="3400" b="1">
                  <a:solidFill>
                    <a:srgbClr val="414141"/>
                  </a:solidFill>
                  <a:latin typeface="Courier New"/>
                  <a:ea typeface="Courier New"/>
                  <a:cs typeface="Courier New"/>
                  <a:sym typeface="Courier New"/>
                </a:rPr>
                <a:t>&lt;/cross-domain-policy&gt;</a:t>
              </a:r>
            </a:p>
          </p:txBody>
        </p:sp>
        <p:pic>
          <p:nvPicPr>
            <p:cNvPr id="181" name="Picture 180"/>
            <p:cNvPicPr/>
            <p:nvPr/>
          </p:nvPicPr>
          <p:blipFill>
            <a:blip r:embed="rId3">
              <a:extLst/>
            </a:blip>
            <a:stretch>
              <a:fillRect/>
            </a:stretch>
          </p:blipFill>
          <p:spPr>
            <a:xfrm>
              <a:off x="-127000" y="-88900"/>
              <a:ext cx="10201963" cy="2387601"/>
            </a:xfrm>
            <a:prstGeom prst="rect">
              <a:avLst/>
            </a:prstGeom>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HTTP</a:t>
            </a:r>
          </a:p>
        </p:txBody>
      </p:sp>
      <p:sp>
        <p:nvSpPr>
          <p:cNvPr id="188" name="Shape 188"/>
          <p:cNvSpPr>
            <a:spLocks noGrp="1"/>
          </p:cNvSpPr>
          <p:nvPr>
            <p:ph type="body" idx="1"/>
          </p:nvPr>
        </p:nvSpPr>
        <p:spPr>
          <a:prstGeom prst="rect">
            <a:avLst/>
          </a:prstGeom>
        </p:spPr>
        <p:txBody>
          <a:bodyPr/>
          <a:lstStyle/>
          <a:p>
            <a:pPr marL="338328" lvl="0" indent="-338328" defTabSz="420624">
              <a:spcBef>
                <a:spcPts val="1700"/>
              </a:spcBef>
              <a:defRPr sz="1800">
                <a:solidFill>
                  <a:srgbClr val="000000"/>
                </a:solidFill>
              </a:defRPr>
            </a:pPr>
            <a:r>
              <a:rPr sz="2592">
                <a:solidFill>
                  <a:srgbClr val="414141"/>
                </a:solidFill>
              </a:rPr>
              <a:t>Invented to serve documents that contained links to any resource type; later extended to serve any resource type directly</a:t>
            </a:r>
          </a:p>
          <a:p>
            <a:pPr marL="338328" lvl="0" indent="-338328" defTabSz="420624">
              <a:spcBef>
                <a:spcPts val="1700"/>
              </a:spcBef>
              <a:defRPr sz="1800">
                <a:solidFill>
                  <a:srgbClr val="000000"/>
                </a:solidFill>
              </a:defRPr>
            </a:pPr>
            <a:r>
              <a:rPr sz="2592">
                <a:solidFill>
                  <a:srgbClr val="414141"/>
                </a:solidFill>
              </a:rPr>
              <a:t>Thanks to its versatility, has effectively become its own transport layer</a:t>
            </a:r>
          </a:p>
          <a:p>
            <a:pPr marL="338328" lvl="0" indent="-338328" defTabSz="420624">
              <a:spcBef>
                <a:spcPts val="1700"/>
              </a:spcBef>
              <a:defRPr sz="1800">
                <a:solidFill>
                  <a:srgbClr val="000000"/>
                </a:solidFill>
              </a:defRPr>
            </a:pPr>
            <a:r>
              <a:rPr sz="2592">
                <a:solidFill>
                  <a:srgbClr val="414141"/>
                </a:solidFill>
              </a:rPr>
              <a:t>Use a client library, don’t write your own socket code</a:t>
            </a:r>
          </a:p>
          <a:p>
            <a:pPr marL="338328" lvl="0" indent="-338328" defTabSz="420624">
              <a:spcBef>
                <a:spcPts val="1700"/>
              </a:spcBef>
              <a:defRPr sz="1800">
                <a:solidFill>
                  <a:srgbClr val="000000"/>
                </a:solidFill>
              </a:defRPr>
            </a:pPr>
            <a:r>
              <a:rPr sz="2592">
                <a:solidFill>
                  <a:srgbClr val="414141"/>
                </a:solidFill>
              </a:rPr>
              <a:t>Every web service has different requirements, but you’ll use the same set of tools:</a:t>
            </a:r>
          </a:p>
          <a:p>
            <a:pPr marL="676656" lvl="1" indent="-338328" defTabSz="420624">
              <a:spcBef>
                <a:spcPts val="1700"/>
              </a:spcBef>
              <a:defRPr sz="1800">
                <a:solidFill>
                  <a:srgbClr val="000000"/>
                </a:solidFill>
              </a:defRPr>
            </a:pPr>
            <a:r>
              <a:rPr sz="2592">
                <a:solidFill>
                  <a:srgbClr val="414141"/>
                </a:solidFill>
              </a:rPr>
              <a:t>Request verbs (GET, POST, etc.)</a:t>
            </a:r>
          </a:p>
          <a:p>
            <a:pPr marL="676656" lvl="1" indent="-338328" defTabSz="420624">
              <a:spcBef>
                <a:spcPts val="1700"/>
              </a:spcBef>
              <a:defRPr sz="1800">
                <a:solidFill>
                  <a:srgbClr val="000000"/>
                </a:solidFill>
              </a:defRPr>
            </a:pPr>
            <a:r>
              <a:rPr sz="2592">
                <a:solidFill>
                  <a:srgbClr val="414141"/>
                </a:solidFill>
              </a:rPr>
              <a:t>URL-encoded querystrings and form bodies</a:t>
            </a:r>
          </a:p>
          <a:p>
            <a:pPr marL="676656" lvl="1" indent="-338328" defTabSz="420624">
              <a:spcBef>
                <a:spcPts val="1700"/>
              </a:spcBef>
              <a:defRPr sz="1800">
                <a:solidFill>
                  <a:srgbClr val="000000"/>
                </a:solidFill>
              </a:defRPr>
            </a:pPr>
            <a:r>
              <a:rPr sz="2592">
                <a:solidFill>
                  <a:srgbClr val="414141"/>
                </a:solidFill>
              </a:rPr>
              <a:t>Other POSTed document types</a:t>
            </a:r>
          </a:p>
          <a:p>
            <a:pPr marL="676656" lvl="1" indent="-338328" defTabSz="420624">
              <a:spcBef>
                <a:spcPts val="1700"/>
              </a:spcBef>
              <a:defRPr sz="1800">
                <a:solidFill>
                  <a:srgbClr val="000000"/>
                </a:solidFill>
              </a:defRPr>
            </a:pPr>
            <a:r>
              <a:rPr sz="2592">
                <a:solidFill>
                  <a:srgbClr val="414141"/>
                </a:solidFill>
              </a:rPr>
              <a:t>Headers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3"/>
          <p:cNvGrpSpPr/>
          <p:nvPr/>
        </p:nvGrpSpPr>
        <p:grpSpPr>
          <a:xfrm>
            <a:off x="430119" y="520699"/>
            <a:ext cx="5842001" cy="8724901"/>
            <a:chOff x="-127000" y="-88900"/>
            <a:chExt cx="5842000" cy="8724900"/>
          </a:xfrm>
        </p:grpSpPr>
        <p:pic>
          <p:nvPicPr>
            <p:cNvPr id="62" name="dce1968conferenceannouncement.jpg"/>
            <p:cNvPicPr/>
            <p:nvPr/>
          </p:nvPicPr>
          <p:blipFill>
            <a:blip r:embed="rId3">
              <a:extLst/>
            </a:blip>
            <a:srcRect l="1460" r="9157"/>
            <a:stretch>
              <a:fillRect/>
            </a:stretch>
          </p:blipFill>
          <p:spPr>
            <a:xfrm>
              <a:off x="0" y="0"/>
              <a:ext cx="5588000" cy="8394700"/>
            </a:xfrm>
            <a:prstGeom prst="rect">
              <a:avLst/>
            </a:prstGeom>
            <a:ln>
              <a:noFill/>
            </a:ln>
            <a:effectLst/>
          </p:spPr>
        </p:pic>
        <p:pic>
          <p:nvPicPr>
            <p:cNvPr id="61" name="Picture 60"/>
            <p:cNvPicPr/>
            <p:nvPr/>
          </p:nvPicPr>
          <p:blipFill>
            <a:blip r:embed="rId4">
              <a:extLst/>
            </a:blip>
            <a:stretch>
              <a:fillRect/>
            </a:stretch>
          </p:blipFill>
          <p:spPr>
            <a:xfrm>
              <a:off x="-127000" y="-88900"/>
              <a:ext cx="5842000" cy="8724900"/>
            </a:xfrm>
            <a:prstGeom prst="rect">
              <a:avLst/>
            </a:prstGeom>
            <a:effectLst/>
          </p:spPr>
        </p:pic>
      </p:grpSp>
      <p:grpSp>
        <p:nvGrpSpPr>
          <p:cNvPr id="66" name="Group 66"/>
          <p:cNvGrpSpPr/>
          <p:nvPr/>
        </p:nvGrpSpPr>
        <p:grpSpPr>
          <a:xfrm>
            <a:off x="6729319" y="4683899"/>
            <a:ext cx="5753101" cy="4559301"/>
            <a:chOff x="-127000" y="-88900"/>
            <a:chExt cx="5753100" cy="4559300"/>
          </a:xfrm>
        </p:grpSpPr>
        <p:pic>
          <p:nvPicPr>
            <p:cNvPr id="65" name="altost2.jpg"/>
            <p:cNvPicPr/>
            <p:nvPr/>
          </p:nvPicPr>
          <p:blipFill>
            <a:blip r:embed="rId5">
              <a:extLst/>
            </a:blip>
            <a:srcRect l="1334" t="6460" r="1334" b="6460"/>
            <a:stretch>
              <a:fillRect/>
            </a:stretch>
          </p:blipFill>
          <p:spPr>
            <a:xfrm>
              <a:off x="0" y="0"/>
              <a:ext cx="5499100" cy="4229100"/>
            </a:xfrm>
            <a:prstGeom prst="rect">
              <a:avLst/>
            </a:prstGeom>
            <a:ln>
              <a:noFill/>
            </a:ln>
            <a:effectLst/>
          </p:spPr>
        </p:pic>
        <p:pic>
          <p:nvPicPr>
            <p:cNvPr id="64" name="Picture 63"/>
            <p:cNvPicPr/>
            <p:nvPr/>
          </p:nvPicPr>
          <p:blipFill>
            <a:blip r:embed="rId6">
              <a:extLst/>
            </a:blip>
            <a:stretch>
              <a:fillRect/>
            </a:stretch>
          </p:blipFill>
          <p:spPr>
            <a:xfrm>
              <a:off x="-127000" y="-88900"/>
              <a:ext cx="5753100" cy="4559300"/>
            </a:xfrm>
            <a:prstGeom prst="rect">
              <a:avLst/>
            </a:prstGeom>
            <a:effectLst/>
          </p:spPr>
        </p:pic>
      </p:grpSp>
      <p:grpSp>
        <p:nvGrpSpPr>
          <p:cNvPr id="69" name="Group 69" descr="http://resumbrae.com/ub/dms423_f08/06/engelbart-mouse.jpg"/>
          <p:cNvGrpSpPr/>
          <p:nvPr/>
        </p:nvGrpSpPr>
        <p:grpSpPr>
          <a:xfrm>
            <a:off x="6733562" y="520700"/>
            <a:ext cx="5753101" cy="3860800"/>
            <a:chOff x="-127000" y="-88900"/>
            <a:chExt cx="5753100" cy="3860800"/>
          </a:xfrm>
        </p:grpSpPr>
        <p:pic>
          <p:nvPicPr>
            <p:cNvPr id="68" name="engelbart-mouse.jpg" descr="http://resumbrae.com/ub/dms423_f08/06/engelbart-mouse.jpg"/>
            <p:cNvPicPr/>
            <p:nvPr/>
          </p:nvPicPr>
          <p:blipFill>
            <a:blip r:embed="rId7">
              <a:extLst/>
            </a:blip>
            <a:srcRect t="1847" b="1847"/>
            <a:stretch>
              <a:fillRect/>
            </a:stretch>
          </p:blipFill>
          <p:spPr>
            <a:xfrm>
              <a:off x="0" y="0"/>
              <a:ext cx="5499100" cy="3530600"/>
            </a:xfrm>
            <a:prstGeom prst="rect">
              <a:avLst/>
            </a:prstGeom>
            <a:ln>
              <a:noFill/>
            </a:ln>
            <a:effectLst/>
          </p:spPr>
        </p:pic>
        <p:pic>
          <p:nvPicPr>
            <p:cNvPr id="67" name="Picture 66"/>
            <p:cNvPicPr/>
            <p:nvPr/>
          </p:nvPicPr>
          <p:blipFill>
            <a:blip r:embed="rId8">
              <a:extLst/>
            </a:blip>
            <a:stretch>
              <a:fillRect/>
            </a:stretch>
          </p:blipFill>
          <p:spPr>
            <a:xfrm>
              <a:off x="-127000" y="-88900"/>
              <a:ext cx="5753100" cy="386080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63"/>
                                        </p:tgtEl>
                                        <p:attrNameLst>
                                          <p:attrName>style.visibility</p:attrName>
                                        </p:attrNameLst>
                                      </p:cBhvr>
                                      <p:to>
                                        <p:strVal val="visible"/>
                                      </p:to>
                                    </p:set>
                                    <p:anim calcmode="lin" valueType="num">
                                      <p:cBhvr>
                                        <p:cTn id="7" dur="750" fill="hold"/>
                                        <p:tgtEl>
                                          <p:spTgt spid="63"/>
                                        </p:tgtEl>
                                        <p:attrNameLst>
                                          <p:attrName>ppt_w</p:attrName>
                                        </p:attrNameLst>
                                      </p:cBhvr>
                                      <p:tavLst>
                                        <p:tav tm="0">
                                          <p:val>
                                            <p:fltVal val="0"/>
                                          </p:val>
                                        </p:tav>
                                        <p:tav tm="100000">
                                          <p:val>
                                            <p:strVal val="#ppt_w"/>
                                          </p:val>
                                        </p:tav>
                                      </p:tavLst>
                                    </p:anim>
                                    <p:anim calcmode="lin" valueType="num">
                                      <p:cBhvr>
                                        <p:cTn id="8" dur="750" fill="hold"/>
                                        <p:tgtEl>
                                          <p:spTgt spid="6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69"/>
                                        </p:tgtEl>
                                        <p:attrNameLst>
                                          <p:attrName>style.visibility</p:attrName>
                                        </p:attrNameLst>
                                      </p:cBhvr>
                                      <p:to>
                                        <p:strVal val="visible"/>
                                      </p:to>
                                    </p:set>
                                    <p:anim calcmode="lin" valueType="num">
                                      <p:cBhvr>
                                        <p:cTn id="13" dur="750" fill="hold"/>
                                        <p:tgtEl>
                                          <p:spTgt spid="69"/>
                                        </p:tgtEl>
                                        <p:attrNameLst>
                                          <p:attrName>ppt_w</p:attrName>
                                        </p:attrNameLst>
                                      </p:cBhvr>
                                      <p:tavLst>
                                        <p:tav tm="0">
                                          <p:val>
                                            <p:fltVal val="0"/>
                                          </p:val>
                                        </p:tav>
                                        <p:tav tm="100000">
                                          <p:val>
                                            <p:strVal val="#ppt_w"/>
                                          </p:val>
                                        </p:tav>
                                      </p:tavLst>
                                    </p:anim>
                                    <p:anim calcmode="lin" valueType="num">
                                      <p:cBhvr>
                                        <p:cTn id="14" dur="750" fill="hold"/>
                                        <p:tgtEl>
                                          <p:spTgt spid="6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iterate>
                                    <p:tmAbs val="0"/>
                                  </p:iterate>
                                  <p:childTnLst>
                                    <p:set>
                                      <p:cBhvr>
                                        <p:cTn id="18" fill="hold"/>
                                        <p:tgtEl>
                                          <p:spTgt spid="66"/>
                                        </p:tgtEl>
                                        <p:attrNameLst>
                                          <p:attrName>style.visibility</p:attrName>
                                        </p:attrNameLst>
                                      </p:cBhvr>
                                      <p:to>
                                        <p:strVal val="visible"/>
                                      </p:to>
                                    </p:set>
                                    <p:anim calcmode="lin" valueType="num">
                                      <p:cBhvr>
                                        <p:cTn id="19" dur="750" fill="hold"/>
                                        <p:tgtEl>
                                          <p:spTgt spid="66"/>
                                        </p:tgtEl>
                                        <p:attrNameLst>
                                          <p:attrName>ppt_w</p:attrName>
                                        </p:attrNameLst>
                                      </p:cBhvr>
                                      <p:tavLst>
                                        <p:tav tm="0">
                                          <p:val>
                                            <p:fltVal val="0"/>
                                          </p:val>
                                        </p:tav>
                                        <p:tav tm="100000">
                                          <p:val>
                                            <p:strVal val="#ppt_w"/>
                                          </p:val>
                                        </p:tav>
                                      </p:tavLst>
                                    </p:anim>
                                    <p:anim calcmode="lin" valueType="num">
                                      <p:cBhvr>
                                        <p:cTn id="20" dur="750" fill="hold"/>
                                        <p:tgtEl>
                                          <p:spTgt spid="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1" animBg="1" advAuto="0"/>
      <p:bldP spid="66" grpId="3" animBg="1" advAuto="0"/>
      <p:bldP spid="69"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p:nvPr/>
        </p:nvSpPr>
        <p:spPr>
          <a:xfrm>
            <a:off x="1354446" y="1259492"/>
            <a:ext cx="3040858" cy="1016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400" b="1">
                <a:latin typeface="Courier New"/>
                <a:ea typeface="Courier New"/>
                <a:cs typeface="Courier New"/>
                <a:sym typeface="Courier New"/>
              </a:defRPr>
            </a:lvl1pPr>
          </a:lstStyle>
          <a:p>
            <a:pPr lvl="0">
              <a:defRPr sz="1800" b="0">
                <a:solidFill>
                  <a:srgbClr val="000000"/>
                </a:solidFill>
              </a:defRPr>
            </a:pPr>
            <a:r>
              <a:rPr sz="6400" b="1">
                <a:solidFill>
                  <a:srgbClr val="414141"/>
                </a:solidFill>
              </a:rPr>
              <a:t>gopher</a:t>
            </a:r>
          </a:p>
        </p:txBody>
      </p:sp>
      <p:sp>
        <p:nvSpPr>
          <p:cNvPr id="74" name="Shape 74"/>
          <p:cNvSpPr/>
          <p:nvPr/>
        </p:nvSpPr>
        <p:spPr>
          <a:xfrm>
            <a:off x="9283058" y="2441436"/>
            <a:ext cx="1577579" cy="1016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400" b="1">
                <a:latin typeface="Courier New"/>
                <a:ea typeface="Courier New"/>
                <a:cs typeface="Courier New"/>
                <a:sym typeface="Courier New"/>
              </a:defRPr>
            </a:lvl1pPr>
          </a:lstStyle>
          <a:p>
            <a:pPr lvl="0">
              <a:defRPr sz="1800" b="0">
                <a:solidFill>
                  <a:srgbClr val="000000"/>
                </a:solidFill>
              </a:defRPr>
            </a:pPr>
            <a:r>
              <a:rPr sz="6400" b="1">
                <a:solidFill>
                  <a:srgbClr val="414141"/>
                </a:solidFill>
              </a:rPr>
              <a:t>ftp</a:t>
            </a:r>
          </a:p>
        </p:txBody>
      </p:sp>
      <p:sp>
        <p:nvSpPr>
          <p:cNvPr id="75" name="Shape 75"/>
          <p:cNvSpPr/>
          <p:nvPr/>
        </p:nvSpPr>
        <p:spPr>
          <a:xfrm>
            <a:off x="3908834" y="3588918"/>
            <a:ext cx="3040857" cy="1016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400" b="1">
                <a:latin typeface="Courier New"/>
                <a:ea typeface="Courier New"/>
                <a:cs typeface="Courier New"/>
                <a:sym typeface="Courier New"/>
              </a:defRPr>
            </a:lvl1pPr>
          </a:lstStyle>
          <a:p>
            <a:pPr lvl="0">
              <a:defRPr sz="1800" b="0">
                <a:solidFill>
                  <a:srgbClr val="000000"/>
                </a:solidFill>
              </a:defRPr>
            </a:pPr>
            <a:r>
              <a:rPr sz="6400" b="1">
                <a:solidFill>
                  <a:srgbClr val="414141"/>
                </a:solidFill>
              </a:rPr>
              <a:t>finger</a:t>
            </a:r>
          </a:p>
        </p:txBody>
      </p:sp>
      <p:sp>
        <p:nvSpPr>
          <p:cNvPr id="76" name="Shape 76"/>
          <p:cNvSpPr/>
          <p:nvPr/>
        </p:nvSpPr>
        <p:spPr>
          <a:xfrm>
            <a:off x="8366341" y="5035080"/>
            <a:ext cx="3040857" cy="1016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400" b="1">
                <a:latin typeface="Courier New"/>
                <a:ea typeface="Courier New"/>
                <a:cs typeface="Courier New"/>
                <a:sym typeface="Courier New"/>
              </a:defRPr>
            </a:lvl1pPr>
          </a:lstStyle>
          <a:p>
            <a:pPr lvl="0">
              <a:defRPr sz="1800" b="0">
                <a:solidFill>
                  <a:srgbClr val="000000"/>
                </a:solidFill>
              </a:defRPr>
            </a:pPr>
            <a:r>
              <a:rPr sz="6400" b="1">
                <a:solidFill>
                  <a:srgbClr val="414141"/>
                </a:solidFill>
              </a:rPr>
              <a:t>archie</a:t>
            </a:r>
          </a:p>
        </p:txBody>
      </p:sp>
      <p:sp>
        <p:nvSpPr>
          <p:cNvPr id="77" name="Shape 77"/>
          <p:cNvSpPr/>
          <p:nvPr/>
        </p:nvSpPr>
        <p:spPr>
          <a:xfrm>
            <a:off x="3235997" y="6476132"/>
            <a:ext cx="4016376" cy="1016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400" b="1">
                <a:latin typeface="Courier New"/>
                <a:ea typeface="Courier New"/>
                <a:cs typeface="Courier New"/>
                <a:sym typeface="Courier New"/>
              </a:defRPr>
            </a:lvl1pPr>
          </a:lstStyle>
          <a:p>
            <a:pPr lvl="0">
              <a:defRPr sz="1800" b="0">
                <a:solidFill>
                  <a:srgbClr val="000000"/>
                </a:solidFill>
              </a:defRPr>
            </a:pPr>
            <a:r>
              <a:rPr sz="6400" b="1">
                <a:solidFill>
                  <a:srgbClr val="414141"/>
                </a:solidFill>
              </a:rPr>
              <a:t>veronica</a:t>
            </a:r>
          </a:p>
        </p:txBody>
      </p:sp>
      <p:grpSp>
        <p:nvGrpSpPr>
          <p:cNvPr id="81" name="Group 81"/>
          <p:cNvGrpSpPr/>
          <p:nvPr/>
        </p:nvGrpSpPr>
        <p:grpSpPr>
          <a:xfrm>
            <a:off x="1609895" y="2341234"/>
            <a:ext cx="7638735" cy="6740014"/>
            <a:chOff x="0" y="0"/>
            <a:chExt cx="7638733" cy="6740013"/>
          </a:xfrm>
        </p:grpSpPr>
        <p:sp>
          <p:nvSpPr>
            <p:cNvPr id="78" name="Shape 78"/>
            <p:cNvSpPr/>
            <p:nvPr/>
          </p:nvSpPr>
          <p:spPr>
            <a:xfrm>
              <a:off x="5573396" y="5724013"/>
              <a:ext cx="2065338" cy="1016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6400" b="1">
                  <a:latin typeface="Courier New"/>
                  <a:ea typeface="Courier New"/>
                  <a:cs typeface="Courier New"/>
                  <a:sym typeface="Courier New"/>
                </a:defRPr>
              </a:lvl1pPr>
            </a:lstStyle>
            <a:p>
              <a:pPr lvl="0">
                <a:defRPr sz="1800" b="0">
                  <a:solidFill>
                    <a:srgbClr val="000000"/>
                  </a:solidFill>
                </a:defRPr>
              </a:pPr>
              <a:r>
                <a:rPr sz="6400" b="1">
                  <a:solidFill>
                    <a:srgbClr val="414141"/>
                  </a:solidFill>
                </a:rPr>
                <a:t>etc…</a:t>
              </a:r>
            </a:p>
          </p:txBody>
        </p:sp>
        <p:sp>
          <p:nvSpPr>
            <p:cNvPr id="79" name="Shape 79"/>
            <p:cNvSpPr/>
            <p:nvPr/>
          </p:nvSpPr>
          <p:spPr>
            <a:xfrm>
              <a:off x="-1" y="2241995"/>
              <a:ext cx="2065339" cy="1016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6400" b="1">
                  <a:latin typeface="Courier New"/>
                  <a:ea typeface="Courier New"/>
                  <a:cs typeface="Courier New"/>
                  <a:sym typeface="Courier New"/>
                </a:defRPr>
              </a:lvl1pPr>
            </a:lstStyle>
            <a:p>
              <a:pPr lvl="0">
                <a:defRPr sz="1800" b="0">
                  <a:solidFill>
                    <a:srgbClr val="000000"/>
                  </a:solidFill>
                </a:defRPr>
              </a:pPr>
              <a:r>
                <a:rPr sz="6400" b="1">
                  <a:solidFill>
                    <a:srgbClr val="414141"/>
                  </a:solidFill>
                </a:rPr>
                <a:t>etc…</a:t>
              </a:r>
            </a:p>
          </p:txBody>
        </p:sp>
        <p:sp>
          <p:nvSpPr>
            <p:cNvPr id="80" name="Shape 80"/>
            <p:cNvSpPr/>
            <p:nvPr/>
          </p:nvSpPr>
          <p:spPr>
            <a:xfrm>
              <a:off x="4235727" y="-1"/>
              <a:ext cx="2065338" cy="1016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6400" b="1">
                  <a:latin typeface="Courier New"/>
                  <a:ea typeface="Courier New"/>
                  <a:cs typeface="Courier New"/>
                  <a:sym typeface="Courier New"/>
                </a:defRPr>
              </a:lvl1pPr>
            </a:lstStyle>
            <a:p>
              <a:pPr lvl="0">
                <a:defRPr sz="1800" b="0">
                  <a:solidFill>
                    <a:srgbClr val="000000"/>
                  </a:solidFill>
                </a:defRPr>
              </a:pPr>
              <a:r>
                <a:rPr sz="6400" b="1">
                  <a:solidFill>
                    <a:srgbClr val="414141"/>
                  </a:solidFill>
                </a:rPr>
                <a:t>etc…</a:t>
              </a:r>
            </a:p>
          </p:txBody>
        </p:sp>
      </p:grpSp>
      <p:sp>
        <p:nvSpPr>
          <p:cNvPr id="82" name="Shape 82"/>
          <p:cNvSpPr/>
          <p:nvPr/>
        </p:nvSpPr>
        <p:spPr>
          <a:xfrm>
            <a:off x="1546395" y="7540329"/>
            <a:ext cx="2065339" cy="1016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400" b="1">
                <a:latin typeface="Courier New"/>
                <a:ea typeface="Courier New"/>
                <a:cs typeface="Courier New"/>
                <a:sym typeface="Courier New"/>
              </a:defRPr>
            </a:lvl1pPr>
          </a:lstStyle>
          <a:p>
            <a:pPr lvl="0">
              <a:defRPr sz="1800" b="0">
                <a:solidFill>
                  <a:srgbClr val="000000"/>
                </a:solidFill>
              </a:defRPr>
            </a:pPr>
            <a:r>
              <a:rPr sz="6400" b="1">
                <a:solidFill>
                  <a:srgbClr val="414141"/>
                </a:solidFill>
              </a:rPr>
              <a:t>wais</a:t>
            </a:r>
          </a:p>
        </p:txBody>
      </p:sp>
      <p:sp>
        <p:nvSpPr>
          <p:cNvPr id="83" name="Shape 83"/>
          <p:cNvSpPr/>
          <p:nvPr/>
        </p:nvSpPr>
        <p:spPr>
          <a:xfrm>
            <a:off x="7163648" y="856466"/>
            <a:ext cx="3040857" cy="1016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400" b="1">
                <a:latin typeface="Courier New"/>
                <a:ea typeface="Courier New"/>
                <a:cs typeface="Courier New"/>
                <a:sym typeface="Courier New"/>
              </a:defRPr>
            </a:lvl1pPr>
          </a:lstStyle>
          <a:p>
            <a:pPr lvl="0">
              <a:defRPr sz="1800" b="0">
                <a:solidFill>
                  <a:srgbClr val="000000"/>
                </a:solidFill>
              </a:defRPr>
            </a:pPr>
            <a:r>
              <a:rPr sz="6400" b="1">
                <a:solidFill>
                  <a:srgbClr val="414141"/>
                </a:solidFill>
              </a:rPr>
              <a:t>USENET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74"/>
                                        </p:tgtEl>
                                        <p:attrNameLst>
                                          <p:attrName>style.visibility</p:attrName>
                                        </p:attrNameLst>
                                      </p:cBhvr>
                                      <p:to>
                                        <p:strVal val="visible"/>
                                      </p:to>
                                    </p:set>
                                    <p:animEffect transition="in" filter="dissolv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2" nodeType="clickEffect">
                                  <p:stCondLst>
                                    <p:cond delay="0"/>
                                  </p:stCondLst>
                                  <p:iterate>
                                    <p:tmAbs val="0"/>
                                  </p:iterate>
                                  <p:childTnLst>
                                    <p:set>
                                      <p:cBhvr>
                                        <p:cTn id="11" fill="hold"/>
                                        <p:tgtEl>
                                          <p:spTgt spid="73"/>
                                        </p:tgtEl>
                                        <p:attrNameLst>
                                          <p:attrName>style.visibility</p:attrName>
                                        </p:attrNameLst>
                                      </p:cBhvr>
                                      <p:to>
                                        <p:strVal val="visible"/>
                                      </p:to>
                                    </p:set>
                                    <p:animEffect transition="in" filter="dissolv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3" nodeType="clickEffect">
                                  <p:stCondLst>
                                    <p:cond delay="0"/>
                                  </p:stCondLst>
                                  <p:iterate>
                                    <p:tmAbs val="0"/>
                                  </p:iterate>
                                  <p:childTnLst>
                                    <p:set>
                                      <p:cBhvr>
                                        <p:cTn id="16" fill="hold"/>
                                        <p:tgtEl>
                                          <p:spTgt spid="83"/>
                                        </p:tgtEl>
                                        <p:attrNameLst>
                                          <p:attrName>style.visibility</p:attrName>
                                        </p:attrNameLst>
                                      </p:cBhvr>
                                      <p:to>
                                        <p:strVal val="visible"/>
                                      </p:to>
                                    </p:set>
                                    <p:animEffect transition="in" filter="dissolve">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4" nodeType="clickEffect">
                                  <p:stCondLst>
                                    <p:cond delay="0"/>
                                  </p:stCondLst>
                                  <p:iterate>
                                    <p:tmAbs val="0"/>
                                  </p:iterate>
                                  <p:childTnLst>
                                    <p:set>
                                      <p:cBhvr>
                                        <p:cTn id="21" fill="hold"/>
                                        <p:tgtEl>
                                          <p:spTgt spid="75"/>
                                        </p:tgtEl>
                                        <p:attrNameLst>
                                          <p:attrName>style.visibility</p:attrName>
                                        </p:attrNameLst>
                                      </p:cBhvr>
                                      <p:to>
                                        <p:strVal val="visible"/>
                                      </p:to>
                                    </p:set>
                                    <p:animEffect transition="in" filter="dissolve">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5" nodeType="clickEffect">
                                  <p:stCondLst>
                                    <p:cond delay="0"/>
                                  </p:stCondLst>
                                  <p:iterate>
                                    <p:tmAbs val="0"/>
                                  </p:iterate>
                                  <p:childTnLst>
                                    <p:set>
                                      <p:cBhvr>
                                        <p:cTn id="26" fill="hold"/>
                                        <p:tgtEl>
                                          <p:spTgt spid="76"/>
                                        </p:tgtEl>
                                        <p:attrNameLst>
                                          <p:attrName>style.visibility</p:attrName>
                                        </p:attrNameLst>
                                      </p:cBhvr>
                                      <p:to>
                                        <p:strVal val="visible"/>
                                      </p:to>
                                    </p:set>
                                    <p:animEffect transition="in" filter="dissolve">
                                      <p:cBhvr>
                                        <p:cTn id="27" dur="500"/>
                                        <p:tgtEl>
                                          <p:spTgt spid="7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6" nodeType="clickEffect">
                                  <p:stCondLst>
                                    <p:cond delay="0"/>
                                  </p:stCondLst>
                                  <p:iterate>
                                    <p:tmAbs val="0"/>
                                  </p:iterate>
                                  <p:childTnLst>
                                    <p:set>
                                      <p:cBhvr>
                                        <p:cTn id="31" fill="hold"/>
                                        <p:tgtEl>
                                          <p:spTgt spid="77"/>
                                        </p:tgtEl>
                                        <p:attrNameLst>
                                          <p:attrName>style.visibility</p:attrName>
                                        </p:attrNameLst>
                                      </p:cBhvr>
                                      <p:to>
                                        <p:strVal val="visible"/>
                                      </p:to>
                                    </p:set>
                                    <p:animEffect transition="in" filter="dissolve">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7" nodeType="clickEffect">
                                  <p:stCondLst>
                                    <p:cond delay="0"/>
                                  </p:stCondLst>
                                  <p:iterate>
                                    <p:tmAbs val="0"/>
                                  </p:iterate>
                                  <p:childTnLst>
                                    <p:set>
                                      <p:cBhvr>
                                        <p:cTn id="36" fill="hold"/>
                                        <p:tgtEl>
                                          <p:spTgt spid="82"/>
                                        </p:tgtEl>
                                        <p:attrNameLst>
                                          <p:attrName>style.visibility</p:attrName>
                                        </p:attrNameLst>
                                      </p:cBhvr>
                                      <p:to>
                                        <p:strVal val="visible"/>
                                      </p:to>
                                    </p:set>
                                    <p:animEffect transition="in" filter="dissolve">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8" nodeType="clickEffect">
                                  <p:stCondLst>
                                    <p:cond delay="0"/>
                                  </p:stCondLst>
                                  <p:iterate>
                                    <p:tmAbs val="0"/>
                                  </p:iterate>
                                  <p:childTnLst>
                                    <p:set>
                                      <p:cBhvr>
                                        <p:cTn id="41" fill="hold"/>
                                        <p:tgtEl>
                                          <p:spTgt spid="81"/>
                                        </p:tgtEl>
                                        <p:attrNameLst>
                                          <p:attrName>style.visibility</p:attrName>
                                        </p:attrNameLst>
                                      </p:cBhvr>
                                      <p:to>
                                        <p:strVal val="visible"/>
                                      </p:to>
                                    </p:set>
                                    <p:animEffect transition="in" filter="dissolve">
                                      <p:cBhvr>
                                        <p:cTn id="42" dur="1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2" animBg="1" advAuto="0"/>
      <p:bldP spid="74" grpId="1" animBg="1" advAuto="0"/>
      <p:bldP spid="75" grpId="4" animBg="1" advAuto="0"/>
      <p:bldP spid="76" grpId="5" animBg="1" advAuto="0"/>
      <p:bldP spid="77" grpId="6" animBg="1" advAuto="0"/>
      <p:bldP spid="81" grpId="8" animBg="1" advAuto="0"/>
      <p:bldP spid="82" grpId="7" animBg="1" advAuto="0"/>
      <p:bldP spid="83" grpId="3"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dn18158-1_708.jpg"/>
          <p:cNvPicPr/>
          <p:nvPr/>
        </p:nvPicPr>
        <p:blipFill>
          <a:blip r:embed="rId3">
            <a:extLst/>
          </a:blip>
          <a:srcRect t="130" b="10325"/>
          <a:stretch>
            <a:fillRect/>
          </a:stretch>
        </p:blipFill>
        <p:spPr>
          <a:xfrm>
            <a:off x="0" y="0"/>
            <a:ext cx="13004800" cy="9753600"/>
          </a:xfrm>
          <a:prstGeom prst="rect">
            <a:avLst/>
          </a:prstGeom>
          <a:ln w="12700">
            <a:miter lim="400000"/>
          </a:ln>
        </p:spPr>
      </p:pic>
      <p:grpSp>
        <p:nvGrpSpPr>
          <p:cNvPr id="90" name="Group 90"/>
          <p:cNvGrpSpPr/>
          <p:nvPr/>
        </p:nvGrpSpPr>
        <p:grpSpPr>
          <a:xfrm>
            <a:off x="4610991" y="3186977"/>
            <a:ext cx="7994911" cy="6135883"/>
            <a:chOff x="-127000" y="-88900"/>
            <a:chExt cx="7994909" cy="6135882"/>
          </a:xfrm>
        </p:grpSpPr>
        <p:pic>
          <p:nvPicPr>
            <p:cNvPr id="89" name="1280px-First_Web_Server.jpg"/>
            <p:cNvPicPr/>
            <p:nvPr/>
          </p:nvPicPr>
          <p:blipFill>
            <a:blip r:embed="rId4">
              <a:extLst/>
            </a:blip>
            <a:stretch>
              <a:fillRect/>
            </a:stretch>
          </p:blipFill>
          <p:spPr>
            <a:xfrm>
              <a:off x="0" y="0"/>
              <a:ext cx="7740910" cy="5805683"/>
            </a:xfrm>
            <a:prstGeom prst="rect">
              <a:avLst/>
            </a:prstGeom>
            <a:ln>
              <a:noFill/>
            </a:ln>
            <a:effectLst/>
          </p:spPr>
        </p:pic>
        <p:pic>
          <p:nvPicPr>
            <p:cNvPr id="88" name="Picture 87"/>
            <p:cNvPicPr/>
            <p:nvPr/>
          </p:nvPicPr>
          <p:blipFill>
            <a:blip r:embed="rId5">
              <a:extLst/>
            </a:blip>
            <a:stretch>
              <a:fillRect/>
            </a:stretch>
          </p:blipFill>
          <p:spPr>
            <a:xfrm>
              <a:off x="-127000" y="-88900"/>
              <a:ext cx="7994910" cy="6135883"/>
            </a:xfrm>
            <a:prstGeom prst="rect">
              <a:avLst/>
            </a:prstGeom>
            <a:effectLst/>
          </p:spPr>
        </p:pic>
      </p:grpSp>
      <p:sp>
        <p:nvSpPr>
          <p:cNvPr id="91" name="Shape 91"/>
          <p:cNvSpPr/>
          <p:nvPr/>
        </p:nvSpPr>
        <p:spPr>
          <a:xfrm>
            <a:off x="2738732" y="783869"/>
            <a:ext cx="9076880" cy="444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b="1">
                <a:solidFill>
                  <a:srgbClr val="87312B"/>
                </a:solidFill>
                <a:latin typeface="Courier New"/>
                <a:ea typeface="Courier New"/>
                <a:cs typeface="Courier New"/>
                <a:sym typeface="Courier New"/>
              </a:defRPr>
            </a:lvl1pPr>
          </a:lstStyle>
          <a:p>
            <a:pPr lvl="0">
              <a:defRPr sz="1800" b="0">
                <a:solidFill>
                  <a:srgbClr val="000000"/>
                </a:solidFill>
              </a:defRPr>
            </a:pPr>
            <a:r>
              <a:rPr sz="2400" b="1">
                <a:solidFill>
                  <a:srgbClr val="87312B"/>
                </a:solidFill>
              </a:rPr>
              <a:t>http://info.cern.ch/hypertext/WWW/TheProject.html</a:t>
            </a:r>
          </a:p>
        </p:txBody>
      </p:sp>
      <p:grpSp>
        <p:nvGrpSpPr>
          <p:cNvPr id="94" name="Group 94"/>
          <p:cNvGrpSpPr/>
          <p:nvPr/>
        </p:nvGrpSpPr>
        <p:grpSpPr>
          <a:xfrm>
            <a:off x="680666" y="951755"/>
            <a:ext cx="8169413" cy="6180703"/>
            <a:chOff x="-127000" y="-88899"/>
            <a:chExt cx="8169411" cy="6180702"/>
          </a:xfrm>
        </p:grpSpPr>
        <p:pic>
          <p:nvPicPr>
            <p:cNvPr id="93" name="berners-lee-olympic-2.png"/>
            <p:cNvPicPr/>
            <p:nvPr/>
          </p:nvPicPr>
          <p:blipFill>
            <a:blip r:embed="rId6">
              <a:extLst/>
            </a:blip>
            <a:srcRect l="6489" t="10153" r="25167"/>
            <a:stretch>
              <a:fillRect/>
            </a:stretch>
          </p:blipFill>
          <p:spPr>
            <a:xfrm>
              <a:off x="0" y="0"/>
              <a:ext cx="7915412" cy="5850503"/>
            </a:xfrm>
            <a:prstGeom prst="rect">
              <a:avLst/>
            </a:prstGeom>
            <a:ln>
              <a:noFill/>
            </a:ln>
            <a:effectLst/>
          </p:spPr>
        </p:pic>
        <p:pic>
          <p:nvPicPr>
            <p:cNvPr id="92" name="Picture 91"/>
            <p:cNvPicPr/>
            <p:nvPr/>
          </p:nvPicPr>
          <p:blipFill>
            <a:blip r:embed="rId7">
              <a:extLst/>
            </a:blip>
            <a:stretch>
              <a:fillRect/>
            </a:stretch>
          </p:blipFill>
          <p:spPr>
            <a:xfrm>
              <a:off x="-127000" y="-88900"/>
              <a:ext cx="8169412" cy="6180703"/>
            </a:xfrm>
            <a:prstGeom prst="rect">
              <a:avLst/>
            </a:prstGeom>
            <a:effec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2" nodeType="clickEffect">
                                  <p:stCondLst>
                                    <p:cond delay="0"/>
                                  </p:stCondLst>
                                  <p:iterate>
                                    <p:tmAbs val="0"/>
                                  </p:iterate>
                                  <p:childTnLst>
                                    <p:set>
                                      <p:cBhvr>
                                        <p:cTn id="10" fill="hold"/>
                                        <p:tgtEl>
                                          <p:spTgt spid="90"/>
                                        </p:tgtEl>
                                        <p:attrNameLst>
                                          <p:attrName>style.visibility</p:attrName>
                                        </p:attrNameLst>
                                      </p:cBhvr>
                                      <p:to>
                                        <p:strVal val="visible"/>
                                      </p:to>
                                    </p:set>
                                    <p:anim calcmode="lin" valueType="num">
                                      <p:cBhvr>
                                        <p:cTn id="11" dur="750" fill="hold"/>
                                        <p:tgtEl>
                                          <p:spTgt spid="90"/>
                                        </p:tgtEl>
                                        <p:attrNameLst>
                                          <p:attrName>ppt_w</p:attrName>
                                        </p:attrNameLst>
                                      </p:cBhvr>
                                      <p:tavLst>
                                        <p:tav tm="0">
                                          <p:val>
                                            <p:fltVal val="0"/>
                                          </p:val>
                                        </p:tav>
                                        <p:tav tm="100000">
                                          <p:val>
                                            <p:strVal val="#ppt_w"/>
                                          </p:val>
                                        </p:tav>
                                      </p:tavLst>
                                    </p:anim>
                                    <p:anim calcmode="lin" valueType="num">
                                      <p:cBhvr>
                                        <p:cTn id="12" dur="750" fill="hold"/>
                                        <p:tgtEl>
                                          <p:spTgt spid="90"/>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3" nodeType="clickEffect">
                                  <p:stCondLst>
                                    <p:cond delay="0"/>
                                  </p:stCondLst>
                                  <p:iterate>
                                    <p:tmAbs val="0"/>
                                  </p:iterate>
                                  <p:childTnLst>
                                    <p:set>
                                      <p:cBhvr>
                                        <p:cTn id="16" fill="hold"/>
                                        <p:tgtEl>
                                          <p:spTgt spid="94"/>
                                        </p:tgtEl>
                                        <p:attrNameLst>
                                          <p:attrName>style.visibility</p:attrName>
                                        </p:attrNameLst>
                                      </p:cBhvr>
                                      <p:to>
                                        <p:strVal val="visible"/>
                                      </p:to>
                                    </p:set>
                                    <p:anim calcmode="lin" valueType="num">
                                      <p:cBhvr>
                                        <p:cTn id="17" dur="750" fill="hold"/>
                                        <p:tgtEl>
                                          <p:spTgt spid="94"/>
                                        </p:tgtEl>
                                        <p:attrNameLst>
                                          <p:attrName>ppt_w</p:attrName>
                                        </p:attrNameLst>
                                      </p:cBhvr>
                                      <p:tavLst>
                                        <p:tav tm="0">
                                          <p:val>
                                            <p:fltVal val="0"/>
                                          </p:val>
                                        </p:tav>
                                        <p:tav tm="100000">
                                          <p:val>
                                            <p:strVal val="#ppt_w"/>
                                          </p:val>
                                        </p:tav>
                                      </p:tavLst>
                                    </p:anim>
                                    <p:anim calcmode="lin" valueType="num">
                                      <p:cBhvr>
                                        <p:cTn id="18" dur="750" fill="hold"/>
                                        <p:tgtEl>
                                          <p:spTgt spid="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2" animBg="1" advAuto="0"/>
      <p:bldP spid="91" grpId="1" animBg="1" advAuto="0"/>
      <p:bldP spid="94"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How, Who, What</a:t>
            </a:r>
          </a:p>
        </p:txBody>
      </p:sp>
      <p:sp>
        <p:nvSpPr>
          <p:cNvPr id="99" name="Shape 99"/>
          <p:cNvSpPr/>
          <p:nvPr/>
        </p:nvSpPr>
        <p:spPr>
          <a:xfrm>
            <a:off x="836017" y="4470400"/>
            <a:ext cx="11332767" cy="571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2400"/>
              </a:spcBef>
              <a:defRPr sz="3200" b="1">
                <a:latin typeface="Courier New"/>
                <a:ea typeface="Courier New"/>
                <a:cs typeface="Courier New"/>
                <a:sym typeface="Courier New"/>
              </a:defRPr>
            </a:lvl1pPr>
          </a:lstStyle>
          <a:p>
            <a:pPr lvl="0">
              <a:defRPr sz="1800" b="0">
                <a:solidFill>
                  <a:srgbClr val="000000"/>
                </a:solidFill>
              </a:defRPr>
            </a:pPr>
            <a:r>
              <a:rPr sz="3200" b="1">
                <a:solidFill>
                  <a:srgbClr val="414141"/>
                </a:solidFill>
              </a:rPr>
              <a:t>http://clients.gizmocracy.com/CS260/index.html</a:t>
            </a:r>
          </a:p>
        </p:txBody>
      </p:sp>
      <p:sp>
        <p:nvSpPr>
          <p:cNvPr id="100" name="Shape 100"/>
          <p:cNvSpPr/>
          <p:nvPr/>
        </p:nvSpPr>
        <p:spPr>
          <a:xfrm>
            <a:off x="836017" y="4470400"/>
            <a:ext cx="11332767" cy="571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a:spcBef>
                <a:spcPts val="2400"/>
              </a:spcBef>
              <a:defRPr sz="1800">
                <a:solidFill>
                  <a:srgbClr val="000000"/>
                </a:solidFill>
              </a:defRPr>
            </a:pPr>
            <a:r>
              <a:rPr sz="3200" b="1">
                <a:solidFill>
                  <a:srgbClr val="B0564E"/>
                </a:solidFill>
                <a:latin typeface="Courier New"/>
                <a:ea typeface="Courier New"/>
                <a:cs typeface="Courier New"/>
                <a:sym typeface="Courier New"/>
              </a:rPr>
              <a:t>http</a:t>
            </a:r>
            <a:r>
              <a:rPr sz="3200" b="1">
                <a:solidFill>
                  <a:srgbClr val="414141"/>
                </a:solidFill>
                <a:latin typeface="Courier New"/>
                <a:ea typeface="Courier New"/>
                <a:cs typeface="Courier New"/>
                <a:sym typeface="Courier New"/>
              </a:rPr>
              <a:t>://clients.gizmocracy.com/CS260/index.html</a:t>
            </a:r>
          </a:p>
        </p:txBody>
      </p:sp>
      <p:sp>
        <p:nvSpPr>
          <p:cNvPr id="101" name="Shape 101"/>
          <p:cNvSpPr/>
          <p:nvPr/>
        </p:nvSpPr>
        <p:spPr>
          <a:xfrm>
            <a:off x="836017" y="4470400"/>
            <a:ext cx="11332767" cy="571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a:spcBef>
                <a:spcPts val="2400"/>
              </a:spcBef>
              <a:defRPr sz="1800">
                <a:solidFill>
                  <a:srgbClr val="000000"/>
                </a:solidFill>
              </a:defRPr>
            </a:pPr>
            <a:r>
              <a:rPr sz="3200" b="1">
                <a:solidFill>
                  <a:srgbClr val="414141"/>
                </a:solidFill>
                <a:latin typeface="Courier New"/>
                <a:ea typeface="Courier New"/>
                <a:cs typeface="Courier New"/>
                <a:sym typeface="Courier New"/>
              </a:rPr>
              <a:t>http://</a:t>
            </a:r>
            <a:r>
              <a:rPr sz="3200" b="1">
                <a:solidFill>
                  <a:srgbClr val="B0564E"/>
                </a:solidFill>
                <a:latin typeface="Courier New"/>
                <a:ea typeface="Courier New"/>
                <a:cs typeface="Courier New"/>
                <a:sym typeface="Courier New"/>
              </a:rPr>
              <a:t>clients.gizmocracy.com</a:t>
            </a:r>
            <a:r>
              <a:rPr sz="3200" b="1">
                <a:solidFill>
                  <a:srgbClr val="414141"/>
                </a:solidFill>
                <a:latin typeface="Courier New"/>
                <a:ea typeface="Courier New"/>
                <a:cs typeface="Courier New"/>
                <a:sym typeface="Courier New"/>
              </a:rPr>
              <a:t>/CS260/index.html</a:t>
            </a:r>
          </a:p>
        </p:txBody>
      </p:sp>
      <p:sp>
        <p:nvSpPr>
          <p:cNvPr id="102" name="Shape 102"/>
          <p:cNvSpPr/>
          <p:nvPr/>
        </p:nvSpPr>
        <p:spPr>
          <a:xfrm>
            <a:off x="836017" y="4470400"/>
            <a:ext cx="11332767" cy="571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a:spcBef>
                <a:spcPts val="2400"/>
              </a:spcBef>
              <a:defRPr sz="1800">
                <a:solidFill>
                  <a:srgbClr val="000000"/>
                </a:solidFill>
              </a:defRPr>
            </a:pPr>
            <a:r>
              <a:rPr sz="3200" b="1">
                <a:solidFill>
                  <a:srgbClr val="414141"/>
                </a:solidFill>
                <a:latin typeface="Courier New"/>
                <a:ea typeface="Courier New"/>
                <a:cs typeface="Courier New"/>
                <a:sym typeface="Courier New"/>
              </a:rPr>
              <a:t>http://clients.gizmocracy.com</a:t>
            </a:r>
            <a:r>
              <a:rPr sz="3200" b="1">
                <a:solidFill>
                  <a:srgbClr val="B0564E"/>
                </a:solidFill>
                <a:latin typeface="Courier New"/>
                <a:ea typeface="Courier New"/>
                <a:cs typeface="Courier New"/>
                <a:sym typeface="Courier New"/>
              </a:rPr>
              <a:t>/CS260/index.html</a:t>
            </a:r>
          </a:p>
        </p:txBody>
      </p:sp>
      <p:sp>
        <p:nvSpPr>
          <p:cNvPr id="103" name="Shape 103"/>
          <p:cNvSpPr/>
          <p:nvPr/>
        </p:nvSpPr>
        <p:spPr>
          <a:xfrm>
            <a:off x="5347791" y="7334250"/>
            <a:ext cx="2309218" cy="5715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3200" b="1">
                <a:latin typeface="Courier New"/>
                <a:ea typeface="Courier New"/>
                <a:cs typeface="Courier New"/>
                <a:sym typeface="Courier New"/>
              </a:defRPr>
            </a:lvl1pPr>
          </a:lstStyle>
          <a:p>
            <a:pPr lvl="0">
              <a:defRPr sz="1800" b="0">
                <a:solidFill>
                  <a:srgbClr val="000000"/>
                </a:solidFill>
              </a:defRPr>
            </a:pPr>
            <a:r>
              <a:rPr sz="3200" b="1">
                <a:solidFill>
                  <a:srgbClr val="414141"/>
                </a:solidFill>
              </a:rPr>
              <a:t>text/html</a:t>
            </a:r>
          </a:p>
        </p:txBody>
      </p:sp>
      <p:sp>
        <p:nvSpPr>
          <p:cNvPr id="104" name="Shape 104"/>
          <p:cNvSpPr/>
          <p:nvPr/>
        </p:nvSpPr>
        <p:spPr>
          <a:xfrm>
            <a:off x="5347791" y="7334250"/>
            <a:ext cx="2309218" cy="5715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lvl="0">
              <a:defRPr sz="1800">
                <a:solidFill>
                  <a:srgbClr val="000000"/>
                </a:solidFill>
              </a:defRPr>
            </a:pPr>
            <a:r>
              <a:rPr sz="3200" b="1">
                <a:solidFill>
                  <a:srgbClr val="B0564E"/>
                </a:solidFill>
                <a:latin typeface="Courier New"/>
                <a:ea typeface="Courier New"/>
                <a:cs typeface="Courier New"/>
                <a:sym typeface="Courier New"/>
              </a:rPr>
              <a:t>text</a:t>
            </a:r>
            <a:r>
              <a:rPr sz="3200" b="1">
                <a:solidFill>
                  <a:srgbClr val="414141"/>
                </a:solidFill>
                <a:latin typeface="Courier New"/>
                <a:ea typeface="Courier New"/>
                <a:cs typeface="Courier New"/>
                <a:sym typeface="Courier New"/>
              </a:rPr>
              <a:t>/html</a:t>
            </a:r>
          </a:p>
        </p:txBody>
      </p:sp>
      <p:sp>
        <p:nvSpPr>
          <p:cNvPr id="105" name="Shape 105"/>
          <p:cNvSpPr/>
          <p:nvPr/>
        </p:nvSpPr>
        <p:spPr>
          <a:xfrm>
            <a:off x="5347791" y="7334250"/>
            <a:ext cx="2309218" cy="5715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lvl="0">
              <a:defRPr sz="1800">
                <a:solidFill>
                  <a:srgbClr val="000000"/>
                </a:solidFill>
              </a:defRPr>
            </a:pPr>
            <a:r>
              <a:rPr sz="3200" b="1">
                <a:latin typeface="Courier New"/>
                <a:ea typeface="Courier New"/>
                <a:cs typeface="Courier New"/>
                <a:sym typeface="Courier New"/>
              </a:rPr>
              <a:t>text</a:t>
            </a:r>
            <a:r>
              <a:rPr sz="3200" b="1">
                <a:solidFill>
                  <a:srgbClr val="414141"/>
                </a:solidFill>
                <a:latin typeface="Courier New"/>
                <a:ea typeface="Courier New"/>
                <a:cs typeface="Courier New"/>
                <a:sym typeface="Courier New"/>
              </a:rPr>
              <a:t>/</a:t>
            </a:r>
            <a:r>
              <a:rPr sz="3200" b="1">
                <a:solidFill>
                  <a:srgbClr val="B0564E"/>
                </a:solidFill>
                <a:latin typeface="Courier New"/>
                <a:ea typeface="Courier New"/>
                <a:cs typeface="Courier New"/>
                <a:sym typeface="Courier New"/>
              </a:rPr>
              <a:t>html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100"/>
                                        </p:tgtEl>
                                        <p:attrNameLst>
                                          <p:attrName>style.visibility</p:attrName>
                                        </p:attrNameLst>
                                      </p:cBhvr>
                                      <p:to>
                                        <p:strVal val="visible"/>
                                      </p:to>
                                    </p:set>
                                    <p:animEffect transition="in" filter="dissolv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2" nodeType="clickEffect">
                                  <p:stCondLst>
                                    <p:cond delay="0"/>
                                  </p:stCondLst>
                                  <p:iterate>
                                    <p:tmAbs val="0"/>
                                  </p:iterate>
                                  <p:childTnLst>
                                    <p:set>
                                      <p:cBhvr>
                                        <p:cTn id="11" fill="hold"/>
                                        <p:tgtEl>
                                          <p:spTgt spid="101"/>
                                        </p:tgtEl>
                                        <p:attrNameLst>
                                          <p:attrName>style.visibility</p:attrName>
                                        </p:attrNameLst>
                                      </p:cBhvr>
                                      <p:to>
                                        <p:strVal val="visible"/>
                                      </p:to>
                                    </p:set>
                                    <p:animEffect transition="in" filter="dissolve">
                                      <p:cBhvr>
                                        <p:cTn id="12" dur="10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3" nodeType="clickEffect">
                                  <p:stCondLst>
                                    <p:cond delay="0"/>
                                  </p:stCondLst>
                                  <p:iterate>
                                    <p:tmAbs val="0"/>
                                  </p:iterate>
                                  <p:childTnLst>
                                    <p:set>
                                      <p:cBhvr>
                                        <p:cTn id="16" fill="hold"/>
                                        <p:tgtEl>
                                          <p:spTgt spid="102"/>
                                        </p:tgtEl>
                                        <p:attrNameLst>
                                          <p:attrName>style.visibility</p:attrName>
                                        </p:attrNameLst>
                                      </p:cBhvr>
                                      <p:to>
                                        <p:strVal val="visible"/>
                                      </p:to>
                                    </p:set>
                                    <p:animEffect transition="in" filter="dissolve">
                                      <p:cBhvr>
                                        <p:cTn id="17" dur="1000"/>
                                        <p:tgtEl>
                                          <p:spTgt spid="102"/>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4" nodeType="clickEffect">
                                  <p:stCondLst>
                                    <p:cond delay="0"/>
                                  </p:stCondLst>
                                  <p:iterate>
                                    <p:tmAbs val="0"/>
                                  </p:iterate>
                                  <p:childTnLst>
                                    <p:set>
                                      <p:cBhvr>
                                        <p:cTn id="21" fill="hold"/>
                                        <p:tgtEl>
                                          <p:spTgt spid="103"/>
                                        </p:tgtEl>
                                        <p:attrNameLst>
                                          <p:attrName>style.visibility</p:attrName>
                                        </p:attrNameLst>
                                      </p:cBhvr>
                                      <p:to>
                                        <p:strVal val="visible"/>
                                      </p:to>
                                    </p:set>
                                    <p:anim calcmode="lin" valueType="num">
                                      <p:cBhvr>
                                        <p:cTn id="22" dur="750" fill="hold"/>
                                        <p:tgtEl>
                                          <p:spTgt spid="103"/>
                                        </p:tgtEl>
                                        <p:attrNameLst>
                                          <p:attrName>ppt_w</p:attrName>
                                        </p:attrNameLst>
                                      </p:cBhvr>
                                      <p:tavLst>
                                        <p:tav tm="0">
                                          <p:val>
                                            <p:fltVal val="0"/>
                                          </p:val>
                                        </p:tav>
                                        <p:tav tm="100000">
                                          <p:val>
                                            <p:strVal val="#ppt_w"/>
                                          </p:val>
                                        </p:tav>
                                      </p:tavLst>
                                    </p:anim>
                                    <p:anim calcmode="lin" valueType="num">
                                      <p:cBhvr>
                                        <p:cTn id="23" dur="75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5" nodeType="clickEffect">
                                  <p:stCondLst>
                                    <p:cond delay="0"/>
                                  </p:stCondLst>
                                  <p:iterate>
                                    <p:tmAbs val="0"/>
                                  </p:iterate>
                                  <p:childTnLst>
                                    <p:set>
                                      <p:cBhvr>
                                        <p:cTn id="27" fill="hold"/>
                                        <p:tgtEl>
                                          <p:spTgt spid="104"/>
                                        </p:tgtEl>
                                        <p:attrNameLst>
                                          <p:attrName>style.visibility</p:attrName>
                                        </p:attrNameLst>
                                      </p:cBhvr>
                                      <p:to>
                                        <p:strVal val="visible"/>
                                      </p:to>
                                    </p:set>
                                    <p:animEffect transition="in" filter="dissolve">
                                      <p:cBhvr>
                                        <p:cTn id="28" dur="1000"/>
                                        <p:tgtEl>
                                          <p:spTgt spid="10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6" nodeType="clickEffect">
                                  <p:stCondLst>
                                    <p:cond delay="0"/>
                                  </p:stCondLst>
                                  <p:iterate>
                                    <p:tmAbs val="0"/>
                                  </p:iterate>
                                  <p:childTnLst>
                                    <p:set>
                                      <p:cBhvr>
                                        <p:cTn id="32" fill="hold"/>
                                        <p:tgtEl>
                                          <p:spTgt spid="105"/>
                                        </p:tgtEl>
                                        <p:attrNameLst>
                                          <p:attrName>style.visibility</p:attrName>
                                        </p:attrNameLst>
                                      </p:cBhvr>
                                      <p:to>
                                        <p:strVal val="visible"/>
                                      </p:to>
                                    </p:set>
                                    <p:animEffect transition="in" filter="dissolve">
                                      <p:cBhvr>
                                        <p:cTn id="33"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1" animBg="1" advAuto="0"/>
      <p:bldP spid="101" grpId="2" animBg="1" advAuto="0"/>
      <p:bldP spid="102" grpId="3" animBg="1" advAuto="0"/>
      <p:bldP spid="103" grpId="4" animBg="1" advAuto="0"/>
      <p:bldP spid="104" grpId="5" animBg="1" advAuto="0"/>
      <p:bldP spid="105" grpId="6"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httptelnet first.png"/>
          <p:cNvPicPr/>
          <p:nvPr/>
        </p:nvPicPr>
        <p:blipFill>
          <a:blip r:embed="rId3">
            <a:extLst/>
          </a:blip>
          <a:stretch>
            <a:fillRect/>
          </a:stretch>
        </p:blipFill>
        <p:spPr>
          <a:xfrm>
            <a:off x="-1" y="323146"/>
            <a:ext cx="13004801" cy="9107308"/>
          </a:xfrm>
          <a:prstGeom prst="rect">
            <a:avLst/>
          </a:prstGeom>
          <a:ln w="12700">
            <a:miter lim="400000"/>
          </a:ln>
        </p:spPr>
      </p:pic>
      <p:pic>
        <p:nvPicPr>
          <p:cNvPr id="110" name="httptelnet second.png"/>
          <p:cNvPicPr/>
          <p:nvPr/>
        </p:nvPicPr>
        <p:blipFill>
          <a:blip r:embed="rId4">
            <a:extLst/>
          </a:blip>
          <a:stretch>
            <a:fillRect/>
          </a:stretch>
        </p:blipFill>
        <p:spPr>
          <a:xfrm>
            <a:off x="0" y="323146"/>
            <a:ext cx="13004801" cy="9107308"/>
          </a:xfrm>
          <a:prstGeom prst="rect">
            <a:avLst/>
          </a:prstGeom>
          <a:ln w="12700">
            <a:miter lim="400000"/>
          </a:ln>
        </p:spPr>
      </p:pic>
      <p:pic>
        <p:nvPicPr>
          <p:cNvPr id="111" name="httptelnet third.png"/>
          <p:cNvPicPr/>
          <p:nvPr/>
        </p:nvPicPr>
        <p:blipFill>
          <a:blip r:embed="rId5">
            <a:extLst/>
          </a:blip>
          <a:stretch>
            <a:fillRect/>
          </a:stretch>
        </p:blipFill>
        <p:spPr>
          <a:xfrm>
            <a:off x="-1" y="323146"/>
            <a:ext cx="13004801" cy="9107308"/>
          </a:xfrm>
          <a:prstGeom prst="rect">
            <a:avLst/>
          </a:prstGeom>
          <a:ln w="12700">
            <a:miter lim="400000"/>
          </a:ln>
        </p:spPr>
      </p:pic>
      <p:pic>
        <p:nvPicPr>
          <p:cNvPr id="112" name="httptelnet fourth.png"/>
          <p:cNvPicPr/>
          <p:nvPr/>
        </p:nvPicPr>
        <p:blipFill>
          <a:blip r:embed="rId6">
            <a:extLst/>
          </a:blip>
          <a:stretch>
            <a:fillRect/>
          </a:stretch>
        </p:blipFill>
        <p:spPr>
          <a:xfrm>
            <a:off x="-1" y="323146"/>
            <a:ext cx="13004801" cy="91073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p:tmAbs val="0"/>
                                  </p:iterate>
                                  <p:childTnLst>
                                    <p:set>
                                      <p:cBhvr>
                                        <p:cTn id="6" fill="hold"/>
                                        <p:tgtEl>
                                          <p:spTgt spid="110"/>
                                        </p:tgtEl>
                                        <p:attrNameLst>
                                          <p:attrName>style.visibility</p:attrName>
                                        </p:attrNameLst>
                                      </p:cBhvr>
                                      <p:to>
                                        <p:strVal val="visible"/>
                                      </p:to>
                                    </p:set>
                                    <p:animEffect transition="in" filter="fade">
                                      <p:cBhvr>
                                        <p:cTn id="7" dur="10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2" nodeType="clickEffect">
                                  <p:stCondLst>
                                    <p:cond delay="0"/>
                                  </p:stCondLst>
                                  <p:iterate>
                                    <p:tmAbs val="0"/>
                                  </p:iterate>
                                  <p:childTnLst>
                                    <p:set>
                                      <p:cBhvr>
                                        <p:cTn id="11" fill="hold"/>
                                        <p:tgtEl>
                                          <p:spTgt spid="111"/>
                                        </p:tgtEl>
                                        <p:attrNameLst>
                                          <p:attrName>style.visibility</p:attrName>
                                        </p:attrNameLst>
                                      </p:cBhvr>
                                      <p:to>
                                        <p:strVal val="visible"/>
                                      </p:to>
                                    </p:set>
                                    <p:animEffect transition="in" filter="fade">
                                      <p:cBhvr>
                                        <p:cTn id="12" dur="1000"/>
                                        <p:tgtEl>
                                          <p:spTgt spid="1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3" nodeType="clickEffect">
                                  <p:stCondLst>
                                    <p:cond delay="0"/>
                                  </p:stCondLst>
                                  <p:iterate>
                                    <p:tmAbs val="0"/>
                                  </p:iterate>
                                  <p:childTnLst>
                                    <p:set>
                                      <p:cBhvr>
                                        <p:cTn id="16" fill="hold"/>
                                        <p:tgtEl>
                                          <p:spTgt spid="112"/>
                                        </p:tgtEl>
                                        <p:attrNameLst>
                                          <p:attrName>style.visibility</p:attrName>
                                        </p:attrNameLst>
                                      </p:cBhvr>
                                      <p:to>
                                        <p:strVal val="visible"/>
                                      </p:to>
                                    </p:set>
                                    <p:animEffect transition="in" filter="fade">
                                      <p:cBhvr>
                                        <p:cTn id="17"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1" animBg="1" advAuto="0"/>
      <p:bldP spid="111" grpId="2" animBg="1" advAuto="0"/>
      <p:bldP spid="112" grpId="3"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Screen Shot 2014-11-18 at 2.59.19 PM.png"/>
          <p:cNvPicPr/>
          <p:nvPr/>
        </p:nvPicPr>
        <p:blipFill>
          <a:blip r:embed="rId3">
            <a:extLst/>
          </a:blip>
          <a:stretch>
            <a:fillRect/>
          </a:stretch>
        </p:blipFill>
        <p:spPr>
          <a:xfrm>
            <a:off x="0" y="319270"/>
            <a:ext cx="13004801" cy="9115060"/>
          </a:xfrm>
          <a:prstGeom prst="rect">
            <a:avLst/>
          </a:prstGeom>
          <a:ln w="12700">
            <a:miter lim="400000"/>
          </a:ln>
        </p:spPr>
      </p:pic>
      <p:pic>
        <p:nvPicPr>
          <p:cNvPr id="117" name="http11second.png"/>
          <p:cNvPicPr/>
          <p:nvPr/>
        </p:nvPicPr>
        <p:blipFill>
          <a:blip r:embed="rId4">
            <a:extLst/>
          </a:blip>
          <a:stretch>
            <a:fillRect/>
          </a:stretch>
        </p:blipFill>
        <p:spPr>
          <a:xfrm>
            <a:off x="-1" y="319270"/>
            <a:ext cx="13004801" cy="9115060"/>
          </a:xfrm>
          <a:prstGeom prst="rect">
            <a:avLst/>
          </a:prstGeom>
          <a:ln w="12700">
            <a:miter lim="400000"/>
          </a:ln>
        </p:spPr>
      </p:pic>
      <p:pic>
        <p:nvPicPr>
          <p:cNvPr id="118" name="http11third.png"/>
          <p:cNvPicPr/>
          <p:nvPr/>
        </p:nvPicPr>
        <p:blipFill>
          <a:blip r:embed="rId5">
            <a:extLst/>
          </a:blip>
          <a:stretch>
            <a:fillRect/>
          </a:stretch>
        </p:blipFill>
        <p:spPr>
          <a:xfrm>
            <a:off x="0" y="319270"/>
            <a:ext cx="13004801" cy="9115060"/>
          </a:xfrm>
          <a:prstGeom prst="rect">
            <a:avLst/>
          </a:prstGeom>
          <a:ln w="12700">
            <a:miter lim="400000"/>
          </a:ln>
        </p:spPr>
      </p:pic>
      <p:pic>
        <p:nvPicPr>
          <p:cNvPr id="119" name="http11fourth.png"/>
          <p:cNvPicPr/>
          <p:nvPr/>
        </p:nvPicPr>
        <p:blipFill>
          <a:blip r:embed="rId6">
            <a:extLst/>
          </a:blip>
          <a:stretch>
            <a:fillRect/>
          </a:stretch>
        </p:blipFill>
        <p:spPr>
          <a:xfrm>
            <a:off x="0" y="319270"/>
            <a:ext cx="13004801" cy="9115060"/>
          </a:xfrm>
          <a:prstGeom prst="rect">
            <a:avLst/>
          </a:prstGeom>
          <a:ln w="12700">
            <a:miter lim="400000"/>
          </a:ln>
        </p:spPr>
      </p:pic>
      <p:pic>
        <p:nvPicPr>
          <p:cNvPr id="120" name="http11fifth.png"/>
          <p:cNvPicPr/>
          <p:nvPr/>
        </p:nvPicPr>
        <p:blipFill>
          <a:blip r:embed="rId7">
            <a:extLst/>
          </a:blip>
          <a:stretch>
            <a:fillRect/>
          </a:stretch>
        </p:blipFill>
        <p:spPr>
          <a:xfrm>
            <a:off x="0" y="319270"/>
            <a:ext cx="13004801" cy="9115060"/>
          </a:xfrm>
          <a:prstGeom prst="rect">
            <a:avLst/>
          </a:prstGeom>
          <a:ln w="12700">
            <a:miter lim="400000"/>
          </a:ln>
        </p:spPr>
      </p:pic>
      <p:pic>
        <p:nvPicPr>
          <p:cNvPr id="121" name="http11sixth.png"/>
          <p:cNvPicPr/>
          <p:nvPr/>
        </p:nvPicPr>
        <p:blipFill>
          <a:blip r:embed="rId8">
            <a:extLst/>
          </a:blip>
          <a:stretch>
            <a:fillRect/>
          </a:stretch>
        </p:blipFill>
        <p:spPr>
          <a:xfrm>
            <a:off x="-1" y="319270"/>
            <a:ext cx="13004801" cy="9115060"/>
          </a:xfrm>
          <a:prstGeom prst="rect">
            <a:avLst/>
          </a:prstGeom>
          <a:ln w="12700">
            <a:miter lim="400000"/>
          </a:ln>
        </p:spPr>
      </p:pic>
      <p:pic>
        <p:nvPicPr>
          <p:cNvPr id="122" name="http11seventh.png"/>
          <p:cNvPicPr/>
          <p:nvPr/>
        </p:nvPicPr>
        <p:blipFill>
          <a:blip r:embed="rId9">
            <a:extLst/>
          </a:blip>
          <a:stretch>
            <a:fillRect/>
          </a:stretch>
        </p:blipFill>
        <p:spPr>
          <a:xfrm>
            <a:off x="-1" y="319270"/>
            <a:ext cx="13004801" cy="9115060"/>
          </a:xfrm>
          <a:prstGeom prst="rect">
            <a:avLst/>
          </a:prstGeom>
          <a:ln w="12700">
            <a:miter lim="400000"/>
          </a:ln>
        </p:spPr>
      </p:pic>
      <p:pic>
        <p:nvPicPr>
          <p:cNvPr id="123" name="http11eighth.png"/>
          <p:cNvPicPr/>
          <p:nvPr/>
        </p:nvPicPr>
        <p:blipFill>
          <a:blip r:embed="rId10">
            <a:extLst/>
          </a:blip>
          <a:stretch>
            <a:fillRect/>
          </a:stretch>
        </p:blipFill>
        <p:spPr>
          <a:xfrm>
            <a:off x="0" y="319270"/>
            <a:ext cx="13004801" cy="911506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p:tmAbs val="0"/>
                                  </p:iterate>
                                  <p:childTnLst>
                                    <p:set>
                                      <p:cBhvr>
                                        <p:cTn id="6" fill="hold"/>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2" nodeType="clickEffect">
                                  <p:stCondLst>
                                    <p:cond delay="0"/>
                                  </p:stCondLst>
                                  <p:iterate>
                                    <p:tmAbs val="0"/>
                                  </p:iterate>
                                  <p:childTnLst>
                                    <p:set>
                                      <p:cBhvr>
                                        <p:cTn id="11" fill="hold"/>
                                        <p:tgtEl>
                                          <p:spTgt spid="117"/>
                                        </p:tgtEl>
                                        <p:attrNameLst>
                                          <p:attrName>style.visibility</p:attrName>
                                        </p:attrNameLst>
                                      </p:cBhvr>
                                      <p:to>
                                        <p:strVal val="visible"/>
                                      </p:to>
                                    </p:set>
                                    <p:animEffect transition="in" filter="fade">
                                      <p:cBhvr>
                                        <p:cTn id="12" dur="10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3" nodeType="clickEffect">
                                  <p:stCondLst>
                                    <p:cond delay="0"/>
                                  </p:stCondLst>
                                  <p:iterate>
                                    <p:tmAbs val="0"/>
                                  </p:iterate>
                                  <p:childTnLst>
                                    <p:set>
                                      <p:cBhvr>
                                        <p:cTn id="16" fill="hold"/>
                                        <p:tgtEl>
                                          <p:spTgt spid="118"/>
                                        </p:tgtEl>
                                        <p:attrNameLst>
                                          <p:attrName>style.visibility</p:attrName>
                                        </p:attrNameLst>
                                      </p:cBhvr>
                                      <p:to>
                                        <p:strVal val="visible"/>
                                      </p:to>
                                    </p:set>
                                    <p:animEffect transition="in" filter="fade">
                                      <p:cBhvr>
                                        <p:cTn id="17" dur="1000"/>
                                        <p:tgtEl>
                                          <p:spTgt spid="1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4" nodeType="clickEffect">
                                  <p:stCondLst>
                                    <p:cond delay="0"/>
                                  </p:stCondLst>
                                  <p:iterate>
                                    <p:tmAbs val="0"/>
                                  </p:iterate>
                                  <p:childTnLst>
                                    <p:set>
                                      <p:cBhvr>
                                        <p:cTn id="21" fill="hold"/>
                                        <p:tgtEl>
                                          <p:spTgt spid="119"/>
                                        </p:tgtEl>
                                        <p:attrNameLst>
                                          <p:attrName>style.visibility</p:attrName>
                                        </p:attrNameLst>
                                      </p:cBhvr>
                                      <p:to>
                                        <p:strVal val="visible"/>
                                      </p:to>
                                    </p:set>
                                    <p:animEffect transition="in" filter="fade">
                                      <p:cBhvr>
                                        <p:cTn id="22" dur="10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5" nodeType="clickEffect">
                                  <p:stCondLst>
                                    <p:cond delay="0"/>
                                  </p:stCondLst>
                                  <p:iterate>
                                    <p:tmAbs val="0"/>
                                  </p:iterate>
                                  <p:childTnLst>
                                    <p:set>
                                      <p:cBhvr>
                                        <p:cTn id="26" fill="hold"/>
                                        <p:tgtEl>
                                          <p:spTgt spid="120"/>
                                        </p:tgtEl>
                                        <p:attrNameLst>
                                          <p:attrName>style.visibility</p:attrName>
                                        </p:attrNameLst>
                                      </p:cBhvr>
                                      <p:to>
                                        <p:strVal val="visible"/>
                                      </p:to>
                                    </p:set>
                                    <p:animEffect transition="in" filter="fade">
                                      <p:cBhvr>
                                        <p:cTn id="27" dur="10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6" nodeType="clickEffect">
                                  <p:stCondLst>
                                    <p:cond delay="0"/>
                                  </p:stCondLst>
                                  <p:iterate>
                                    <p:tmAbs val="0"/>
                                  </p:iterate>
                                  <p:childTnLst>
                                    <p:set>
                                      <p:cBhvr>
                                        <p:cTn id="31" fill="hold"/>
                                        <p:tgtEl>
                                          <p:spTgt spid="121"/>
                                        </p:tgtEl>
                                        <p:attrNameLst>
                                          <p:attrName>style.visibility</p:attrName>
                                        </p:attrNameLst>
                                      </p:cBhvr>
                                      <p:to>
                                        <p:strVal val="visible"/>
                                      </p:to>
                                    </p:set>
                                    <p:animEffect transition="in" filter="fade">
                                      <p:cBhvr>
                                        <p:cTn id="32" dur="1000"/>
                                        <p:tgtEl>
                                          <p:spTgt spid="1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7" nodeType="clickEffect">
                                  <p:stCondLst>
                                    <p:cond delay="0"/>
                                  </p:stCondLst>
                                  <p:iterate>
                                    <p:tmAbs val="0"/>
                                  </p:iterate>
                                  <p:childTnLst>
                                    <p:set>
                                      <p:cBhvr>
                                        <p:cTn id="36" fill="hold"/>
                                        <p:tgtEl>
                                          <p:spTgt spid="122"/>
                                        </p:tgtEl>
                                        <p:attrNameLst>
                                          <p:attrName>style.visibility</p:attrName>
                                        </p:attrNameLst>
                                      </p:cBhvr>
                                      <p:to>
                                        <p:strVal val="visible"/>
                                      </p:to>
                                    </p:set>
                                    <p:animEffect transition="in" filter="fade">
                                      <p:cBhvr>
                                        <p:cTn id="37" dur="10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8" nodeType="clickEffect">
                                  <p:stCondLst>
                                    <p:cond delay="0"/>
                                  </p:stCondLst>
                                  <p:iterate>
                                    <p:tmAbs val="0"/>
                                  </p:iterate>
                                  <p:childTnLst>
                                    <p:set>
                                      <p:cBhvr>
                                        <p:cTn id="41" fill="hold"/>
                                        <p:tgtEl>
                                          <p:spTgt spid="123"/>
                                        </p:tgtEl>
                                        <p:attrNameLst>
                                          <p:attrName>style.visibility</p:attrName>
                                        </p:attrNameLst>
                                      </p:cBhvr>
                                      <p:to>
                                        <p:strVal val="visible"/>
                                      </p:to>
                                    </p:set>
                                    <p:animEffect transition="in" filter="fade">
                                      <p:cBhvr>
                                        <p:cTn id="42"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1" animBg="1" advAuto="0"/>
      <p:bldP spid="117" grpId="2" animBg="1" advAuto="0"/>
      <p:bldP spid="118" grpId="3" animBg="1" advAuto="0"/>
      <p:bldP spid="119" grpId="4" animBg="1" advAuto="0"/>
      <p:bldP spid="120" grpId="5" animBg="1" advAuto="0"/>
      <p:bldP spid="121" grpId="6" animBg="1" advAuto="0"/>
      <p:bldP spid="122" grpId="7" animBg="1" advAuto="0"/>
      <p:bldP spid="123" grpId="8"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Response Codes</a:t>
            </a:r>
          </a:p>
        </p:txBody>
      </p:sp>
      <p:sp>
        <p:nvSpPr>
          <p:cNvPr id="128" name="Shape 128"/>
          <p:cNvSpPr>
            <a:spLocks noGrp="1"/>
          </p:cNvSpPr>
          <p:nvPr>
            <p:ph type="body" idx="1"/>
          </p:nvPr>
        </p:nvSpPr>
        <p:spPr>
          <a:prstGeom prst="rect">
            <a:avLst/>
          </a:prstGeom>
        </p:spPr>
        <p:txBody>
          <a:bodyPr/>
          <a:lstStyle/>
          <a:p>
            <a:pPr marL="352425" lvl="0" indent="-352425" defTabSz="438150">
              <a:spcBef>
                <a:spcPts val="1800"/>
              </a:spcBef>
              <a:defRPr sz="1800">
                <a:solidFill>
                  <a:srgbClr val="000000"/>
                </a:solidFill>
              </a:defRPr>
            </a:pPr>
            <a:r>
              <a:rPr sz="2700">
                <a:solidFill>
                  <a:srgbClr val="414141"/>
                </a:solidFill>
              </a:rPr>
              <a:t>1xx: Informational</a:t>
            </a:r>
          </a:p>
          <a:p>
            <a:pPr marL="352425" lvl="0" indent="-352425" defTabSz="438150">
              <a:spcBef>
                <a:spcPts val="1800"/>
              </a:spcBef>
              <a:defRPr sz="1800">
                <a:solidFill>
                  <a:srgbClr val="000000"/>
                </a:solidFill>
              </a:defRPr>
            </a:pPr>
            <a:r>
              <a:rPr sz="2700">
                <a:solidFill>
                  <a:srgbClr val="414141"/>
                </a:solidFill>
              </a:rPr>
              <a:t>2xx: Success</a:t>
            </a:r>
          </a:p>
          <a:p>
            <a:pPr marL="704850" lvl="1" indent="-352425" defTabSz="438150">
              <a:spcBef>
                <a:spcPts val="1800"/>
              </a:spcBef>
              <a:defRPr sz="1800">
                <a:solidFill>
                  <a:srgbClr val="000000"/>
                </a:solidFill>
              </a:defRPr>
            </a:pPr>
            <a:r>
              <a:rPr sz="2700">
                <a:solidFill>
                  <a:srgbClr val="414141"/>
                </a:solidFill>
              </a:rPr>
              <a:t>200: OK</a:t>
            </a:r>
          </a:p>
          <a:p>
            <a:pPr marL="352425" lvl="0" indent="-352425" defTabSz="438150">
              <a:spcBef>
                <a:spcPts val="1800"/>
              </a:spcBef>
              <a:defRPr sz="1800">
                <a:solidFill>
                  <a:srgbClr val="000000"/>
                </a:solidFill>
              </a:defRPr>
            </a:pPr>
            <a:r>
              <a:rPr sz="2700">
                <a:solidFill>
                  <a:srgbClr val="414141"/>
                </a:solidFill>
              </a:rPr>
              <a:t>3xx: Redirection</a:t>
            </a:r>
          </a:p>
          <a:p>
            <a:pPr marL="704850" lvl="1" indent="-352425" defTabSz="438150">
              <a:spcBef>
                <a:spcPts val="1800"/>
              </a:spcBef>
              <a:defRPr sz="1800">
                <a:solidFill>
                  <a:srgbClr val="000000"/>
                </a:solidFill>
              </a:defRPr>
            </a:pPr>
            <a:r>
              <a:rPr sz="2700">
                <a:solidFill>
                  <a:srgbClr val="414141"/>
                </a:solidFill>
              </a:rPr>
              <a:t>301 &amp; 302: Moved (permanently or temporarily)</a:t>
            </a:r>
          </a:p>
          <a:p>
            <a:pPr marL="352425" lvl="0" indent="-352425" defTabSz="438150">
              <a:spcBef>
                <a:spcPts val="1800"/>
              </a:spcBef>
              <a:defRPr sz="1800">
                <a:solidFill>
                  <a:srgbClr val="000000"/>
                </a:solidFill>
              </a:defRPr>
            </a:pPr>
            <a:r>
              <a:rPr sz="2700">
                <a:solidFill>
                  <a:srgbClr val="414141"/>
                </a:solidFill>
              </a:rPr>
              <a:t>4xx: Bad Request</a:t>
            </a:r>
          </a:p>
          <a:p>
            <a:pPr marL="704850" lvl="1" indent="-352425" defTabSz="438150">
              <a:spcBef>
                <a:spcPts val="1800"/>
              </a:spcBef>
              <a:defRPr sz="1800">
                <a:solidFill>
                  <a:srgbClr val="000000"/>
                </a:solidFill>
              </a:defRPr>
            </a:pPr>
            <a:r>
              <a:rPr sz="2700">
                <a:solidFill>
                  <a:srgbClr val="414141"/>
                </a:solidFill>
              </a:rPr>
              <a:t>404: Not found</a:t>
            </a:r>
          </a:p>
          <a:p>
            <a:pPr marL="704850" lvl="1" indent="-352425" defTabSz="438150">
              <a:spcBef>
                <a:spcPts val="1800"/>
              </a:spcBef>
              <a:defRPr sz="1800">
                <a:solidFill>
                  <a:srgbClr val="000000"/>
                </a:solidFill>
              </a:defRPr>
            </a:pPr>
            <a:r>
              <a:rPr sz="2700">
                <a:solidFill>
                  <a:srgbClr val="414141"/>
                </a:solidFill>
              </a:rPr>
              <a:t>401 &amp; 403: Unauthorized or forbidden</a:t>
            </a:r>
          </a:p>
          <a:p>
            <a:pPr marL="352425" lvl="0" indent="-352425" defTabSz="438150">
              <a:spcBef>
                <a:spcPts val="1800"/>
              </a:spcBef>
              <a:defRPr sz="1800">
                <a:solidFill>
                  <a:srgbClr val="000000"/>
                </a:solidFill>
              </a:defRPr>
            </a:pPr>
            <a:r>
              <a:rPr sz="2700">
                <a:solidFill>
                  <a:srgbClr val="414141"/>
                </a:solidFill>
              </a:rPr>
              <a:t>5xx: Server Error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28">
                                            <p:bg/>
                                          </p:spTgt>
                                        </p:tgtEl>
                                        <p:attrNameLst>
                                          <p:attrName>style.visibility</p:attrName>
                                        </p:attrNameLst>
                                      </p:cBhvr>
                                      <p:to>
                                        <p:strVal val="visible"/>
                                      </p:to>
                                    </p:set>
                                    <p:anim calcmode="lin" valueType="num">
                                      <p:cBhvr>
                                        <p:cTn id="7" dur="750" fill="hold"/>
                                        <p:tgtEl>
                                          <p:spTgt spid="128">
                                            <p:bg/>
                                          </p:spTgt>
                                        </p:tgtEl>
                                        <p:attrNameLst>
                                          <p:attrName>ppt_w</p:attrName>
                                        </p:attrNameLst>
                                      </p:cBhvr>
                                      <p:tavLst>
                                        <p:tav tm="0">
                                          <p:val>
                                            <p:fltVal val="0"/>
                                          </p:val>
                                        </p:tav>
                                        <p:tav tm="100000">
                                          <p:val>
                                            <p:strVal val="#ppt_w"/>
                                          </p:val>
                                        </p:tav>
                                      </p:tavLst>
                                    </p:anim>
                                    <p:anim calcmode="lin" valueType="num">
                                      <p:cBhvr>
                                        <p:cTn id="8" dur="750" fill="hold"/>
                                        <p:tgtEl>
                                          <p:spTgt spid="128">
                                            <p:bg/>
                                          </p:spTgt>
                                        </p:tgtEl>
                                        <p:attrNameLst>
                                          <p:attrName>ppt_h</p:attrName>
                                        </p:attrNameLst>
                                      </p:cBhvr>
                                      <p:tavLst>
                                        <p:tav tm="0">
                                          <p:val>
                                            <p:fltVal val="0"/>
                                          </p:val>
                                        </p:tav>
                                        <p:tav tm="100000">
                                          <p:val>
                                            <p:strVal val="#ppt_h"/>
                                          </p:val>
                                        </p:tav>
                                      </p:tavLst>
                                    </p:anim>
                                  </p:childTnLst>
                                </p:cTn>
                              </p:par>
                              <p:par>
                                <p:cTn id="9" presetID="23" presetClass="entr" presetSubtype="16" fill="hold" grpId="1">
                                  <p:stCondLst>
                                    <p:cond delay="0"/>
                                  </p:stCondLst>
                                  <p:iterate>
                                    <p:tmAbs val="0"/>
                                  </p:iterate>
                                  <p:childTnLst>
                                    <p:set>
                                      <p:cBhvr>
                                        <p:cTn id="10" fill="hold"/>
                                        <p:tgtEl>
                                          <p:spTgt spid="128">
                                            <p:txEl>
                                              <p:pRg st="0" end="0"/>
                                            </p:txEl>
                                          </p:spTgt>
                                        </p:tgtEl>
                                        <p:attrNameLst>
                                          <p:attrName>style.visibility</p:attrName>
                                        </p:attrNameLst>
                                      </p:cBhvr>
                                      <p:to>
                                        <p:strVal val="visible"/>
                                      </p:to>
                                    </p:set>
                                    <p:anim calcmode="lin" valueType="num">
                                      <p:cBhvr>
                                        <p:cTn id="11" dur="750" fill="hold"/>
                                        <p:tgtEl>
                                          <p:spTgt spid="128">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2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1" nodeType="clickEffect">
                                  <p:stCondLst>
                                    <p:cond delay="0"/>
                                  </p:stCondLst>
                                  <p:iterate>
                                    <p:tmAbs val="0"/>
                                  </p:iterate>
                                  <p:childTnLst>
                                    <p:set>
                                      <p:cBhvr>
                                        <p:cTn id="16" fill="hold"/>
                                        <p:tgtEl>
                                          <p:spTgt spid="128">
                                            <p:txEl>
                                              <p:pRg st="1" end="1"/>
                                            </p:txEl>
                                          </p:spTgt>
                                        </p:tgtEl>
                                        <p:attrNameLst>
                                          <p:attrName>style.visibility</p:attrName>
                                        </p:attrNameLst>
                                      </p:cBhvr>
                                      <p:to>
                                        <p:strVal val="visible"/>
                                      </p:to>
                                    </p:set>
                                    <p:anim calcmode="lin" valueType="num">
                                      <p:cBhvr>
                                        <p:cTn id="17" dur="750" fill="hold"/>
                                        <p:tgtEl>
                                          <p:spTgt spid="128">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28">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1" nodeType="clickEffect">
                                  <p:stCondLst>
                                    <p:cond delay="0"/>
                                  </p:stCondLst>
                                  <p:iterate>
                                    <p:tmAbs val="0"/>
                                  </p:iterate>
                                  <p:childTnLst>
                                    <p:set>
                                      <p:cBhvr>
                                        <p:cTn id="22" fill="hold"/>
                                        <p:tgtEl>
                                          <p:spTgt spid="128">
                                            <p:txEl>
                                              <p:pRg st="2" end="2"/>
                                            </p:txEl>
                                          </p:spTgt>
                                        </p:tgtEl>
                                        <p:attrNameLst>
                                          <p:attrName>style.visibility</p:attrName>
                                        </p:attrNameLst>
                                      </p:cBhvr>
                                      <p:to>
                                        <p:strVal val="visible"/>
                                      </p:to>
                                    </p:set>
                                    <p:anim calcmode="lin" valueType="num">
                                      <p:cBhvr>
                                        <p:cTn id="23" dur="750" fill="hold"/>
                                        <p:tgtEl>
                                          <p:spTgt spid="128">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28">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1" nodeType="clickEffect">
                                  <p:stCondLst>
                                    <p:cond delay="0"/>
                                  </p:stCondLst>
                                  <p:iterate>
                                    <p:tmAbs val="0"/>
                                  </p:iterate>
                                  <p:childTnLst>
                                    <p:set>
                                      <p:cBhvr>
                                        <p:cTn id="28" fill="hold"/>
                                        <p:tgtEl>
                                          <p:spTgt spid="128">
                                            <p:txEl>
                                              <p:pRg st="3" end="3"/>
                                            </p:txEl>
                                          </p:spTgt>
                                        </p:tgtEl>
                                        <p:attrNameLst>
                                          <p:attrName>style.visibility</p:attrName>
                                        </p:attrNameLst>
                                      </p:cBhvr>
                                      <p:to>
                                        <p:strVal val="visible"/>
                                      </p:to>
                                    </p:set>
                                    <p:anim calcmode="lin" valueType="num">
                                      <p:cBhvr>
                                        <p:cTn id="29" dur="750" fill="hold"/>
                                        <p:tgtEl>
                                          <p:spTgt spid="128">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28">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1" nodeType="clickEffect">
                                  <p:stCondLst>
                                    <p:cond delay="0"/>
                                  </p:stCondLst>
                                  <p:iterate>
                                    <p:tmAbs val="0"/>
                                  </p:iterate>
                                  <p:childTnLst>
                                    <p:set>
                                      <p:cBhvr>
                                        <p:cTn id="34" fill="hold"/>
                                        <p:tgtEl>
                                          <p:spTgt spid="128">
                                            <p:txEl>
                                              <p:pRg st="4" end="4"/>
                                            </p:txEl>
                                          </p:spTgt>
                                        </p:tgtEl>
                                        <p:attrNameLst>
                                          <p:attrName>style.visibility</p:attrName>
                                        </p:attrNameLst>
                                      </p:cBhvr>
                                      <p:to>
                                        <p:strVal val="visible"/>
                                      </p:to>
                                    </p:set>
                                    <p:anim calcmode="lin" valueType="num">
                                      <p:cBhvr>
                                        <p:cTn id="35" dur="750" fill="hold"/>
                                        <p:tgtEl>
                                          <p:spTgt spid="128">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28">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1" nodeType="clickEffect">
                                  <p:stCondLst>
                                    <p:cond delay="0"/>
                                  </p:stCondLst>
                                  <p:iterate>
                                    <p:tmAbs val="0"/>
                                  </p:iterate>
                                  <p:childTnLst>
                                    <p:set>
                                      <p:cBhvr>
                                        <p:cTn id="40" fill="hold"/>
                                        <p:tgtEl>
                                          <p:spTgt spid="128">
                                            <p:txEl>
                                              <p:pRg st="5" end="5"/>
                                            </p:txEl>
                                          </p:spTgt>
                                        </p:tgtEl>
                                        <p:attrNameLst>
                                          <p:attrName>style.visibility</p:attrName>
                                        </p:attrNameLst>
                                      </p:cBhvr>
                                      <p:to>
                                        <p:strVal val="visible"/>
                                      </p:to>
                                    </p:set>
                                    <p:anim calcmode="lin" valueType="num">
                                      <p:cBhvr>
                                        <p:cTn id="41" dur="750" fill="hold"/>
                                        <p:tgtEl>
                                          <p:spTgt spid="128">
                                            <p:txEl>
                                              <p:pRg st="5" end="5"/>
                                            </p:txEl>
                                          </p:spTgt>
                                        </p:tgtEl>
                                        <p:attrNameLst>
                                          <p:attrName>ppt_w</p:attrName>
                                        </p:attrNameLst>
                                      </p:cBhvr>
                                      <p:tavLst>
                                        <p:tav tm="0">
                                          <p:val>
                                            <p:fltVal val="0"/>
                                          </p:val>
                                        </p:tav>
                                        <p:tav tm="100000">
                                          <p:val>
                                            <p:strVal val="#ppt_w"/>
                                          </p:val>
                                        </p:tav>
                                      </p:tavLst>
                                    </p:anim>
                                    <p:anim calcmode="lin" valueType="num">
                                      <p:cBhvr>
                                        <p:cTn id="42" dur="750" fill="hold"/>
                                        <p:tgtEl>
                                          <p:spTgt spid="128">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1" nodeType="clickEffect">
                                  <p:stCondLst>
                                    <p:cond delay="0"/>
                                  </p:stCondLst>
                                  <p:iterate>
                                    <p:tmAbs val="0"/>
                                  </p:iterate>
                                  <p:childTnLst>
                                    <p:set>
                                      <p:cBhvr>
                                        <p:cTn id="46" fill="hold"/>
                                        <p:tgtEl>
                                          <p:spTgt spid="128">
                                            <p:txEl>
                                              <p:pRg st="6" end="6"/>
                                            </p:txEl>
                                          </p:spTgt>
                                        </p:tgtEl>
                                        <p:attrNameLst>
                                          <p:attrName>style.visibility</p:attrName>
                                        </p:attrNameLst>
                                      </p:cBhvr>
                                      <p:to>
                                        <p:strVal val="visible"/>
                                      </p:to>
                                    </p:set>
                                    <p:anim calcmode="lin" valueType="num">
                                      <p:cBhvr>
                                        <p:cTn id="47" dur="750" fill="hold"/>
                                        <p:tgtEl>
                                          <p:spTgt spid="128">
                                            <p:txEl>
                                              <p:pRg st="6" end="6"/>
                                            </p:txEl>
                                          </p:spTgt>
                                        </p:tgtEl>
                                        <p:attrNameLst>
                                          <p:attrName>ppt_w</p:attrName>
                                        </p:attrNameLst>
                                      </p:cBhvr>
                                      <p:tavLst>
                                        <p:tav tm="0">
                                          <p:val>
                                            <p:fltVal val="0"/>
                                          </p:val>
                                        </p:tav>
                                        <p:tav tm="100000">
                                          <p:val>
                                            <p:strVal val="#ppt_w"/>
                                          </p:val>
                                        </p:tav>
                                      </p:tavLst>
                                    </p:anim>
                                    <p:anim calcmode="lin" valueType="num">
                                      <p:cBhvr>
                                        <p:cTn id="48" dur="750" fill="hold"/>
                                        <p:tgtEl>
                                          <p:spTgt spid="128">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1" nodeType="clickEffect">
                                  <p:stCondLst>
                                    <p:cond delay="0"/>
                                  </p:stCondLst>
                                  <p:iterate>
                                    <p:tmAbs val="0"/>
                                  </p:iterate>
                                  <p:childTnLst>
                                    <p:set>
                                      <p:cBhvr>
                                        <p:cTn id="52" fill="hold"/>
                                        <p:tgtEl>
                                          <p:spTgt spid="128">
                                            <p:txEl>
                                              <p:pRg st="7" end="7"/>
                                            </p:txEl>
                                          </p:spTgt>
                                        </p:tgtEl>
                                        <p:attrNameLst>
                                          <p:attrName>style.visibility</p:attrName>
                                        </p:attrNameLst>
                                      </p:cBhvr>
                                      <p:to>
                                        <p:strVal val="visible"/>
                                      </p:to>
                                    </p:set>
                                    <p:anim calcmode="lin" valueType="num">
                                      <p:cBhvr>
                                        <p:cTn id="53" dur="750" fill="hold"/>
                                        <p:tgtEl>
                                          <p:spTgt spid="128">
                                            <p:txEl>
                                              <p:pRg st="7" end="7"/>
                                            </p:txEl>
                                          </p:spTgt>
                                        </p:tgtEl>
                                        <p:attrNameLst>
                                          <p:attrName>ppt_w</p:attrName>
                                        </p:attrNameLst>
                                      </p:cBhvr>
                                      <p:tavLst>
                                        <p:tav tm="0">
                                          <p:val>
                                            <p:fltVal val="0"/>
                                          </p:val>
                                        </p:tav>
                                        <p:tav tm="100000">
                                          <p:val>
                                            <p:strVal val="#ppt_w"/>
                                          </p:val>
                                        </p:tav>
                                      </p:tavLst>
                                    </p:anim>
                                    <p:anim calcmode="lin" valueType="num">
                                      <p:cBhvr>
                                        <p:cTn id="54" dur="750" fill="hold"/>
                                        <p:tgtEl>
                                          <p:spTgt spid="128">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grpId="1" nodeType="clickEffect">
                                  <p:stCondLst>
                                    <p:cond delay="0"/>
                                  </p:stCondLst>
                                  <p:iterate>
                                    <p:tmAbs val="0"/>
                                  </p:iterate>
                                  <p:childTnLst>
                                    <p:set>
                                      <p:cBhvr>
                                        <p:cTn id="58" fill="hold"/>
                                        <p:tgtEl>
                                          <p:spTgt spid="128">
                                            <p:txEl>
                                              <p:pRg st="8" end="8"/>
                                            </p:txEl>
                                          </p:spTgt>
                                        </p:tgtEl>
                                        <p:attrNameLst>
                                          <p:attrName>style.visibility</p:attrName>
                                        </p:attrNameLst>
                                      </p:cBhvr>
                                      <p:to>
                                        <p:strVal val="visible"/>
                                      </p:to>
                                    </p:set>
                                    <p:anim calcmode="lin" valueType="num">
                                      <p:cBhvr>
                                        <p:cTn id="59" dur="750" fill="hold"/>
                                        <p:tgtEl>
                                          <p:spTgt spid="128">
                                            <p:txEl>
                                              <p:pRg st="8" end="8"/>
                                            </p:txEl>
                                          </p:spTgt>
                                        </p:tgtEl>
                                        <p:attrNameLst>
                                          <p:attrName>ppt_w</p:attrName>
                                        </p:attrNameLst>
                                      </p:cBhvr>
                                      <p:tavLst>
                                        <p:tav tm="0">
                                          <p:val>
                                            <p:fltVal val="0"/>
                                          </p:val>
                                        </p:tav>
                                        <p:tav tm="100000">
                                          <p:val>
                                            <p:strVal val="#ppt_w"/>
                                          </p:val>
                                        </p:tav>
                                      </p:tavLst>
                                    </p:anim>
                                    <p:anim calcmode="lin" valueType="num">
                                      <p:cBhvr>
                                        <p:cTn id="60" dur="750" fill="hold"/>
                                        <p:tgtEl>
                                          <p:spTgt spid="128">
                                            <p:txEl>
                                              <p:pRg st="8" end="8"/>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1" build="p" bldLvl="5"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3104</Words>
  <Application>Microsoft Office PowerPoint</Application>
  <PresentationFormat>Custom</PresentationFormat>
  <Paragraphs>199</Paragraphs>
  <Slides>23</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Avenir Book</vt:lpstr>
      <vt:lpstr>Bodoni SvtyTwo ITC TT-Book</vt:lpstr>
      <vt:lpstr>Courier New</vt:lpstr>
      <vt:lpstr>Helvetica</vt:lpstr>
      <vt:lpstr>Palatino</vt:lpstr>
      <vt:lpstr>Zapf Dingbats</vt:lpstr>
      <vt:lpstr>New_Template4</vt:lpstr>
      <vt:lpstr>Hypertext Transfer Protocol</vt:lpstr>
      <vt:lpstr>Memex</vt:lpstr>
      <vt:lpstr>PowerPoint Presentation</vt:lpstr>
      <vt:lpstr>PowerPoint Presentation</vt:lpstr>
      <vt:lpstr>PowerPoint Presentation</vt:lpstr>
      <vt:lpstr>How, Who, What</vt:lpstr>
      <vt:lpstr>PowerPoint Presentation</vt:lpstr>
      <vt:lpstr>PowerPoint Presentation</vt:lpstr>
      <vt:lpstr>Response Codes</vt:lpstr>
      <vt:lpstr>HTTP Verbs</vt:lpstr>
      <vt:lpstr>PowerPoint Presentation</vt:lpstr>
      <vt:lpstr>PowerPoint Presentation</vt:lpstr>
      <vt:lpstr>URL Encoding</vt:lpstr>
      <vt:lpstr>Headers</vt:lpstr>
      <vt:lpstr>Content Headers</vt:lpstr>
      <vt:lpstr>Cookie Headers</vt:lpstr>
      <vt:lpstr>Caching</vt:lpstr>
      <vt:lpstr>Authentication &amp; Authorization</vt:lpstr>
      <vt:lpstr>It’s Dangerous to Go Alone</vt:lpstr>
      <vt:lpstr>Inside Browsers</vt:lpstr>
      <vt:lpstr>Crossdomain.xml</vt:lpstr>
      <vt:lpstr>HTTP</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Hypertext Transfer Protocol</dc:title>
  <cp:lastModifiedBy>stebeemsft@hotmail.com</cp:lastModifiedBy>
  <cp:revision>1</cp:revision>
  <dcterms:modified xsi:type="dcterms:W3CDTF">2015-04-08T23:48:33Z</dcterms:modified>
</cp:coreProperties>
</file>